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535" r:id="rId2"/>
    <p:sldId id="405" r:id="rId3"/>
    <p:sldId id="403" r:id="rId4"/>
    <p:sldId id="408" r:id="rId5"/>
    <p:sldId id="288" r:id="rId6"/>
    <p:sldId id="536" r:id="rId7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303BD"/>
    <a:srgbClr val="F4EC84"/>
    <a:srgbClr val="FFFF79"/>
    <a:srgbClr val="E6AF00"/>
    <a:srgbClr val="A80C87"/>
    <a:srgbClr val="BA6006"/>
    <a:srgbClr val="EC3C72"/>
    <a:srgbClr val="FF4343"/>
    <a:srgbClr val="423D26"/>
    <a:srgbClr val="74300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083" autoAdjust="0"/>
    <p:restoredTop sz="98168" autoAdjust="0"/>
  </p:normalViewPr>
  <p:slideViewPr>
    <p:cSldViewPr>
      <p:cViewPr varScale="1">
        <p:scale>
          <a:sx n="145" d="100"/>
          <a:sy n="145" d="100"/>
        </p:scale>
        <p:origin x="312" y="120"/>
      </p:cViewPr>
      <p:guideLst>
        <p:guide orient="horz" pos="1620"/>
        <p:guide pos="2880"/>
      </p:guideLst>
    </p:cSldViewPr>
  </p:slideViewPr>
  <p:notesTextViewPr>
    <p:cViewPr>
      <p:scale>
        <a:sx n="150" d="100"/>
        <a:sy n="15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D48555-18CF-40D6-9E4D-8B90BBF072F2}" type="datetimeFigureOut">
              <a:rPr lang="en-US" smtClean="0"/>
              <a:pPr/>
              <a:t>4/24/2022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DA6647-7CE1-40E8-B790-00A458F1253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176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31977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31977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281725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eg"/><Relationship Id="rId3" Type="http://schemas.openxmlformats.org/officeDocument/2006/relationships/slideLayout" Target="../slideLayouts/slideLayout3.xml"/><Relationship Id="rId7" Type="http://schemas.microsoft.com/office/2007/relationships/hdphoto" Target="../media/hdphoto1.wdp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jp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 userDrawn="1"/>
        </p:nvGrpSpPr>
        <p:grpSpPr>
          <a:xfrm>
            <a:off x="685800" y="1047750"/>
            <a:ext cx="3759200" cy="3429000"/>
            <a:chOff x="584200" y="1047750"/>
            <a:chExt cx="3644900" cy="3632200"/>
          </a:xfrm>
        </p:grpSpPr>
        <p:sp>
          <p:nvSpPr>
            <p:cNvPr id="9" name="Hexagon 8"/>
            <p:cNvSpPr/>
            <p:nvPr/>
          </p:nvSpPr>
          <p:spPr>
            <a:xfrm>
              <a:off x="609600" y="1047750"/>
              <a:ext cx="1981200" cy="1752600"/>
            </a:xfrm>
            <a:prstGeom prst="hexagon">
              <a:avLst/>
            </a:prstGeom>
            <a:blipFill dpi="0" rotWithShape="1">
              <a:blip r:embed="rId5"/>
              <a:srcRect/>
              <a:stretch>
                <a:fillRect l="-15000" t="-7000" r="-12000" b="-6000"/>
              </a:stretch>
            </a:blipFill>
            <a:ln>
              <a:solidFill>
                <a:srgbClr val="002060"/>
              </a:solidFill>
            </a:ln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Hexagon 9"/>
            <p:cNvSpPr/>
            <p:nvPr/>
          </p:nvSpPr>
          <p:spPr>
            <a:xfrm>
              <a:off x="2247900" y="2038350"/>
              <a:ext cx="1981200" cy="1752600"/>
            </a:xfrm>
            <a:prstGeom prst="hexagon">
              <a:avLst/>
            </a:prstGeom>
            <a:blipFill dpi="0" rotWithShape="1"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rightnessContrast bright="20000" contrast="20000"/>
                        </a14:imgEffect>
                      </a14:imgLayer>
                    </a14:imgProps>
                  </a:ext>
                </a:extLst>
              </a:blip>
              <a:srcRect/>
              <a:stretch>
                <a:fillRect l="1000" t="-13000" b="-18000"/>
              </a:stretch>
            </a:blipFill>
            <a:ln>
              <a:solidFill>
                <a:srgbClr val="002060"/>
              </a:solidFill>
            </a:ln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Hexagon 10"/>
            <p:cNvSpPr/>
            <p:nvPr/>
          </p:nvSpPr>
          <p:spPr>
            <a:xfrm>
              <a:off x="584200" y="2927350"/>
              <a:ext cx="1981200" cy="1752600"/>
            </a:xfrm>
            <a:prstGeom prst="hexagon">
              <a:avLst/>
            </a:prstGeom>
            <a:blipFill>
              <a:blip r:embed="rId8"/>
              <a:stretch>
                <a:fillRect/>
              </a:stretch>
            </a:blipFill>
            <a:ln>
              <a:solidFill>
                <a:srgbClr val="002060"/>
              </a:solidFill>
            </a:ln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305449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image" Target="../media/image7.png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 bwMode="auto">
          <a:xfrm>
            <a:off x="2438400" y="2140863"/>
            <a:ext cx="4267200" cy="861774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kumimoji="1" lang="en-US" sz="5000" b="1" dirty="0" smtClean="0">
                <a:solidFill>
                  <a:srgbClr val="000099"/>
                </a:solidFill>
                <a:latin typeface="Bookman Old Style" pitchFamily="18" charset="0"/>
              </a:rPr>
              <a:t>Module 8</a:t>
            </a:r>
          </a:p>
        </p:txBody>
      </p:sp>
    </p:spTree>
    <p:extLst>
      <p:ext uri="{BB962C8B-B14F-4D97-AF65-F5344CB8AC3E}">
        <p14:creationId xmlns:p14="http://schemas.microsoft.com/office/powerpoint/2010/main" val="24251687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85800" y="438150"/>
            <a:ext cx="3759200" cy="46166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400" b="1" i="1" dirty="0" smtClean="0">
                <a:latin typeface="Bookman Old Style" pitchFamily="18" charset="0"/>
              </a:rPr>
              <a:t>Nutrition in plants</a:t>
            </a:r>
            <a:endParaRPr lang="en-IN" sz="2400" b="1" i="1" dirty="0">
              <a:latin typeface="Bookman Old Style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85800" y="1047750"/>
            <a:ext cx="764985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solidFill>
                  <a:srgbClr val="002060"/>
                </a:solidFill>
                <a:latin typeface="Bookman Old Style" pitchFamily="18" charset="0"/>
              </a:rPr>
              <a:t>Like animals, plants also need food for growth and energy.</a:t>
            </a:r>
            <a:endParaRPr lang="en-IN" sz="2000" dirty="0">
              <a:solidFill>
                <a:srgbClr val="002060"/>
              </a:solidFill>
              <a:latin typeface="Bookman Old Style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85801" y="1438274"/>
            <a:ext cx="7924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rgbClr val="002060"/>
                </a:solidFill>
                <a:latin typeface="Bookman Old Style" pitchFamily="18" charset="0"/>
              </a:rPr>
              <a:t>Green plants synthesize their food by the process of photosynthesis.</a:t>
            </a:r>
            <a:endParaRPr lang="en-IN" sz="2000" dirty="0">
              <a:solidFill>
                <a:srgbClr val="002060"/>
              </a:solidFill>
              <a:latin typeface="Bookman Old Style" pitchFamily="18" charset="0"/>
            </a:endParaRPr>
          </a:p>
        </p:txBody>
      </p:sp>
      <p:sp>
        <p:nvSpPr>
          <p:cNvPr id="5" name="Cloud Callout 4"/>
          <p:cNvSpPr/>
          <p:nvPr/>
        </p:nvSpPr>
        <p:spPr>
          <a:xfrm>
            <a:off x="2895600" y="2146161"/>
            <a:ext cx="2094781" cy="882790"/>
          </a:xfrm>
          <a:prstGeom prst="cloudCallout">
            <a:avLst>
              <a:gd name="adj1" fmla="val -29581"/>
              <a:gd name="adj2" fmla="val -77484"/>
            </a:avLst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 smtClean="0">
                <a:solidFill>
                  <a:schemeClr val="bg1"/>
                </a:solidFill>
                <a:latin typeface="Bookman Old Style" pitchFamily="18" charset="0"/>
              </a:rPr>
              <a:t>Produce</a:t>
            </a:r>
            <a:endParaRPr lang="en-IN" sz="2000" dirty="0">
              <a:solidFill>
                <a:schemeClr val="bg1"/>
              </a:solidFill>
              <a:latin typeface="Bookman Old Style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8925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4" grpId="0"/>
      <p:bldP spid="5" grpId="0" animBg="1"/>
      <p:bldP spid="5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49" t="30468" r="15000" b="18312"/>
          <a:stretch/>
        </p:blipFill>
        <p:spPr bwMode="auto">
          <a:xfrm>
            <a:off x="556260" y="289560"/>
            <a:ext cx="8046720" cy="45262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49" t="30469" r="14965" b="18750"/>
          <a:stretch/>
        </p:blipFill>
        <p:spPr bwMode="auto">
          <a:xfrm>
            <a:off x="556260" y="292605"/>
            <a:ext cx="8054340" cy="44851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49" t="30469" r="15000" b="18750"/>
          <a:stretch/>
        </p:blipFill>
        <p:spPr bwMode="auto">
          <a:xfrm>
            <a:off x="559203" y="294512"/>
            <a:ext cx="8038800" cy="44832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5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49" t="30469" r="15000" b="18750"/>
          <a:stretch/>
        </p:blipFill>
        <p:spPr bwMode="auto">
          <a:xfrm>
            <a:off x="556261" y="295277"/>
            <a:ext cx="8046000" cy="4482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6286087" y="1507228"/>
            <a:ext cx="489236" cy="359999"/>
            <a:chOff x="6427016" y="1993582"/>
            <a:chExt cx="450857" cy="331756"/>
          </a:xfrm>
        </p:grpSpPr>
        <p:sp>
          <p:nvSpPr>
            <p:cNvPr id="7" name="Oval 6"/>
            <p:cNvSpPr/>
            <p:nvPr/>
          </p:nvSpPr>
          <p:spPr>
            <a:xfrm>
              <a:off x="6489671" y="1993582"/>
              <a:ext cx="331759" cy="331756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sz="2400">
                <a:latin typeface="Bookman Old Style" pitchFamily="18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427016" y="2021490"/>
              <a:ext cx="450857" cy="2552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 smtClean="0">
                  <a:latin typeface="Bookman Old Style" pitchFamily="18" charset="0"/>
                </a:rPr>
                <a:t>CO</a:t>
              </a:r>
              <a:r>
                <a:rPr lang="en-US" sz="1200" b="1" baseline="-25000" dirty="0" smtClean="0">
                  <a:latin typeface="Bookman Old Style" pitchFamily="18" charset="0"/>
                </a:rPr>
                <a:t>2</a:t>
              </a:r>
              <a:endParaRPr lang="en-IN" sz="1200" b="1" baseline="-25000" dirty="0">
                <a:latin typeface="Bookman Old Style" pitchFamily="18" charset="0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6534151" y="3740942"/>
            <a:ext cx="502061" cy="360000"/>
            <a:chOff x="6431404" y="1987827"/>
            <a:chExt cx="462674" cy="331756"/>
          </a:xfrm>
        </p:grpSpPr>
        <p:sp>
          <p:nvSpPr>
            <p:cNvPr id="10" name="Oval 9"/>
            <p:cNvSpPr/>
            <p:nvPr/>
          </p:nvSpPr>
          <p:spPr>
            <a:xfrm>
              <a:off x="6485866" y="1987827"/>
              <a:ext cx="331758" cy="331756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sz="1200">
                <a:latin typeface="Bookman Old Style" pitchFamily="18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431404" y="2016357"/>
              <a:ext cx="462674" cy="2552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 smtClean="0">
                  <a:latin typeface="Bookman Old Style" pitchFamily="18" charset="0"/>
                </a:rPr>
                <a:t>H</a:t>
              </a:r>
              <a:r>
                <a:rPr lang="en-US" sz="1200" b="1" baseline="-25000" dirty="0">
                  <a:latin typeface="Bookman Old Style" pitchFamily="18" charset="0"/>
                </a:rPr>
                <a:t>2</a:t>
              </a:r>
              <a:r>
                <a:rPr lang="en-US" sz="1200" b="1" dirty="0" smtClean="0">
                  <a:latin typeface="Bookman Old Style" pitchFamily="18" charset="0"/>
                </a:rPr>
                <a:t>O</a:t>
              </a:r>
              <a:endParaRPr lang="en-IN" sz="1200" b="1" baseline="-25000" dirty="0">
                <a:latin typeface="Bookman Old Style" pitchFamily="18" charset="0"/>
              </a:endParaRPr>
            </a:p>
          </p:txBody>
        </p:sp>
      </p:grpSp>
      <p:sp>
        <p:nvSpPr>
          <p:cNvPr id="19" name="Rectangle 18"/>
          <p:cNvSpPr/>
          <p:nvPr/>
        </p:nvSpPr>
        <p:spPr>
          <a:xfrm>
            <a:off x="556260" y="1986975"/>
            <a:ext cx="375538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b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rgbClr val="00B050"/>
                </a:solidFill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  <a:reflection blurRad="6350" stA="55000" endA="300" endPos="45500" dir="5400000" sy="-100000" algn="bl" rotWithShape="0"/>
                </a:effectLst>
                <a:latin typeface="Bookman Old Style" pitchFamily="18" charset="0"/>
              </a:rPr>
              <a:t>Photosynthesis</a:t>
            </a:r>
            <a:endParaRPr lang="en-US" sz="3200" b="1" dirty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rgbClr val="00B050"/>
              </a:solidFill>
              <a:effectLst>
                <a:glow rad="101600">
                  <a:schemeClr val="accent3">
                    <a:satMod val="175000"/>
                    <a:alpha val="40000"/>
                  </a:schemeClr>
                </a:glow>
                <a:innerShdw blurRad="101600" dist="76200" dir="5400000">
                  <a:schemeClr val="accent1">
                    <a:satMod val="190000"/>
                    <a:tint val="100000"/>
                    <a:alpha val="74000"/>
                  </a:schemeClr>
                </a:innerShdw>
                <a:reflection blurRad="6350" stA="55000" endA="300" endPos="45500" dir="5400000" sy="-100000" algn="bl" rotWithShape="0"/>
              </a:effectLst>
              <a:latin typeface="Bookman Old Style" pitchFamily="18" charset="0"/>
            </a:endParaRPr>
          </a:p>
        </p:txBody>
      </p:sp>
      <p:sp>
        <p:nvSpPr>
          <p:cNvPr id="20" name="TextBox 19"/>
          <p:cNvSpPr txBox="1">
            <a:spLocks noChangeArrowheads="1"/>
          </p:cNvSpPr>
          <p:nvPr/>
        </p:nvSpPr>
        <p:spPr bwMode="auto">
          <a:xfrm>
            <a:off x="3195640" y="662285"/>
            <a:ext cx="287306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92D050"/>
                </a:soli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Bookman Old Style" pitchFamily="18" charset="0"/>
              </a:rPr>
              <a:t>Green plants</a:t>
            </a:r>
            <a:endParaRPr lang="en-IN" sz="2400" b="1" dirty="0">
              <a:solidFill>
                <a:srgbClr val="92D050"/>
              </a:solidFill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  <a:latin typeface="Bookman Old Style" pitchFamily="18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3103545" y="1035241"/>
            <a:ext cx="305725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2000" dirty="0">
                <a:latin typeface="Bookman Old Style" pitchFamily="18" charset="0"/>
              </a:rPr>
              <a:t>In the presence of </a:t>
            </a:r>
          </a:p>
        </p:txBody>
      </p:sp>
      <p:sp>
        <p:nvSpPr>
          <p:cNvPr id="22" name="Rectangle 21"/>
          <p:cNvSpPr/>
          <p:nvPr/>
        </p:nvSpPr>
        <p:spPr>
          <a:xfrm>
            <a:off x="5135595" y="1650652"/>
            <a:ext cx="111280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2000" dirty="0" smtClean="0">
                <a:latin typeface="Bookman Old Style" pitchFamily="18" charset="0"/>
              </a:rPr>
              <a:t>Take in</a:t>
            </a:r>
            <a:endParaRPr lang="en-IN" sz="2000" dirty="0">
              <a:latin typeface="Bookman Old Style" pitchFamily="18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1438325" y="3072937"/>
            <a:ext cx="199125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2000" dirty="0">
                <a:latin typeface="Bookman Old Style" pitchFamily="18" charset="0"/>
              </a:rPr>
              <a:t>Convert it into</a:t>
            </a:r>
          </a:p>
        </p:txBody>
      </p:sp>
      <p:sp>
        <p:nvSpPr>
          <p:cNvPr id="24" name="Rectangle 23"/>
          <p:cNvSpPr/>
          <p:nvPr/>
        </p:nvSpPr>
        <p:spPr>
          <a:xfrm>
            <a:off x="5895001" y="3153927"/>
            <a:ext cx="68800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2000" dirty="0" smtClean="0">
                <a:latin typeface="Bookman Old Style" pitchFamily="18" charset="0"/>
              </a:rPr>
              <a:t>And</a:t>
            </a:r>
            <a:endParaRPr lang="en-IN" sz="2000" dirty="0">
              <a:latin typeface="Bookman Old Style" pitchFamily="18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556260" y="1657350"/>
            <a:ext cx="306045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latin typeface="Bookman Old Style" pitchFamily="18" charset="0"/>
              </a:rPr>
              <a:t>By a process known as</a:t>
            </a:r>
            <a:endParaRPr lang="en-IN" sz="2000" dirty="0">
              <a:latin typeface="Bookman Old Style" pitchFamily="18" charset="0"/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3266361" y="2925300"/>
            <a:ext cx="2628640" cy="923330"/>
            <a:chOff x="2063750" y="2196192"/>
            <a:chExt cx="1348907" cy="923330"/>
          </a:xfrm>
        </p:grpSpPr>
        <p:sp>
          <p:nvSpPr>
            <p:cNvPr id="28" name="Rounded Rectangle 27"/>
            <p:cNvSpPr/>
            <p:nvPr/>
          </p:nvSpPr>
          <p:spPr>
            <a:xfrm>
              <a:off x="2167546" y="2267392"/>
              <a:ext cx="1157600" cy="661097"/>
            </a:xfrm>
            <a:prstGeom prst="roundRect">
              <a:avLst>
                <a:gd name="adj" fmla="val 44222"/>
              </a:avLst>
            </a:prstGeom>
            <a:gradFill>
              <a:gsLst>
                <a:gs pos="0">
                  <a:schemeClr val="accent3">
                    <a:shade val="51000"/>
                    <a:satMod val="130000"/>
                    <a:alpha val="0"/>
                  </a:schemeClr>
                </a:gs>
                <a:gs pos="81000">
                  <a:schemeClr val="accent3">
                    <a:shade val="93000"/>
                    <a:satMod val="130000"/>
                  </a:schemeClr>
                </a:gs>
                <a:gs pos="100000">
                  <a:schemeClr val="accent3">
                    <a:shade val="94000"/>
                    <a:satMod val="135000"/>
                  </a:schemeClr>
                </a:gs>
              </a:gsLst>
            </a:gradFill>
            <a:ln>
              <a:noFill/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2063750" y="2196192"/>
              <a:ext cx="1348907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b="1" dirty="0" smtClean="0">
                  <a:solidFill>
                    <a:schemeClr val="bg1">
                      <a:lumMod val="9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man Old Style" pitchFamily="18" charset="0"/>
                </a:rPr>
                <a:t>Carbohydrates</a:t>
              </a:r>
              <a:endParaRPr lang="en-US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endParaRPr>
            </a:p>
            <a:p>
              <a:pPr algn="ctr"/>
              <a:r>
                <a:rPr lang="en-US" b="1" dirty="0" smtClean="0">
                  <a:solidFill>
                    <a:schemeClr val="bg1">
                      <a:lumMod val="9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man Old Style" pitchFamily="18" charset="0"/>
                </a:rPr>
                <a:t>(Glucose)</a:t>
              </a:r>
              <a:endParaRPr lang="en-IN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endParaRPr>
            </a:p>
          </p:txBody>
        </p:sp>
      </p:grpSp>
      <p:sp>
        <p:nvSpPr>
          <p:cNvPr id="33" name="Rectangle 32"/>
          <p:cNvSpPr/>
          <p:nvPr/>
        </p:nvSpPr>
        <p:spPr>
          <a:xfrm>
            <a:off x="607509" y="2495577"/>
            <a:ext cx="320249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rgbClr val="002060"/>
                </a:solidFill>
                <a:latin typeface="Bookman Old Style" pitchFamily="18" charset="0"/>
              </a:rPr>
              <a:t>Excess glucose is stored in the form of</a:t>
            </a:r>
            <a:endParaRPr lang="en-IN" sz="2000" dirty="0">
              <a:solidFill>
                <a:srgbClr val="002060"/>
              </a:solidFill>
              <a:latin typeface="Bookman Old Style" pitchFamily="18" charset="0"/>
            </a:endParaRPr>
          </a:p>
        </p:txBody>
      </p:sp>
      <p:grpSp>
        <p:nvGrpSpPr>
          <p:cNvPr id="34" name="Group 33"/>
          <p:cNvGrpSpPr/>
          <p:nvPr/>
        </p:nvGrpSpPr>
        <p:grpSpPr>
          <a:xfrm>
            <a:off x="3266361" y="3153927"/>
            <a:ext cx="2628640" cy="369333"/>
            <a:chOff x="2063750" y="2196192"/>
            <a:chExt cx="1348907" cy="369333"/>
          </a:xfrm>
        </p:grpSpPr>
        <p:sp>
          <p:nvSpPr>
            <p:cNvPr id="35" name="Rounded Rectangle 34"/>
            <p:cNvSpPr/>
            <p:nvPr/>
          </p:nvSpPr>
          <p:spPr>
            <a:xfrm>
              <a:off x="2476331" y="2267393"/>
              <a:ext cx="540029" cy="298132"/>
            </a:xfrm>
            <a:prstGeom prst="roundRect">
              <a:avLst>
                <a:gd name="adj" fmla="val 44222"/>
              </a:avLst>
            </a:prstGeom>
            <a:gradFill>
              <a:gsLst>
                <a:gs pos="0">
                  <a:schemeClr val="accent3">
                    <a:shade val="51000"/>
                    <a:satMod val="130000"/>
                    <a:alpha val="0"/>
                  </a:schemeClr>
                </a:gs>
                <a:gs pos="81000">
                  <a:schemeClr val="accent3">
                    <a:shade val="93000"/>
                    <a:satMod val="130000"/>
                  </a:schemeClr>
                </a:gs>
                <a:gs pos="100000">
                  <a:schemeClr val="accent3">
                    <a:shade val="94000"/>
                    <a:satMod val="135000"/>
                  </a:schemeClr>
                </a:gs>
              </a:gsLst>
            </a:gradFill>
            <a:ln>
              <a:noFill/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2063750" y="2196192"/>
              <a:ext cx="134890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b="1" dirty="0" smtClean="0">
                  <a:solidFill>
                    <a:schemeClr val="bg1">
                      <a:lumMod val="9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man Old Style" pitchFamily="18" charset="0"/>
                </a:rPr>
                <a:t>Starch</a:t>
              </a:r>
              <a:endParaRPr lang="en-IN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endParaRPr>
            </a:p>
          </p:txBody>
        </p:sp>
      </p:grpSp>
      <p:sp>
        <p:nvSpPr>
          <p:cNvPr id="26" name="Rectangle 25"/>
          <p:cNvSpPr/>
          <p:nvPr/>
        </p:nvSpPr>
        <p:spPr>
          <a:xfrm>
            <a:off x="4648200" y="2352675"/>
            <a:ext cx="305725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2000" dirty="0" smtClean="0">
                <a:latin typeface="Bookman Old Style" pitchFamily="18" charset="0"/>
              </a:rPr>
              <a:t>And </a:t>
            </a:r>
          </a:p>
          <a:p>
            <a:pPr algn="ctr"/>
            <a:r>
              <a:rPr lang="en-IN" sz="2000" dirty="0" smtClean="0">
                <a:latin typeface="Bookman Old Style" pitchFamily="18" charset="0"/>
              </a:rPr>
              <a:t>Chlorophyll</a:t>
            </a:r>
            <a:endParaRPr lang="en-IN" sz="2000" dirty="0">
              <a:latin typeface="Bookman Old Style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6567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7" presetClass="path" presetSubtype="0" repeatCount="500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8 -1.85185E-6 C -0.00209 0.00525 -0.01389 0.04383 -0.02066 0.05895 C -0.02743 0.07438 -0.02865 0.07809 -0.04045 0.0929 C -0.05209 0.11142 -0.07726 0.13642 -0.09115 0.14846 C -0.11302 0.16605 -0.15157 0.18241 -0.17032 0.18796 " pathEditMode="relative" rAng="0" ptsTypes="fafff">
                                      <p:cBhvr>
                                        <p:cTn id="44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507" y="938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0"/>
                            </p:stCondLst>
                            <p:childTnLst>
                              <p:par>
                                <p:cTn id="46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37" presetClass="path" presetSubtype="0" repeatCount="500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38 0.00092 C -0.00538 0.0037 -0.01996 0.01882 -0.03159 0.02592 C -0.04323 0.03302 -0.05451 0.04136 -0.0717 0.04444 C -0.08958 0.05277 -0.11875 0.04629 -0.13472 0.04537 C -0.15833 0.04136 -0.19305 0.02129 -0.21024 0.01111 " pathEditMode="relative" rAng="0" ptsTypes="fafff">
                                      <p:cBhvr>
                                        <p:cTn id="6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451" y="25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9" grpId="1"/>
      <p:bldP spid="20" grpId="0"/>
      <p:bldP spid="20" grpId="1"/>
      <p:bldP spid="21" grpId="0"/>
      <p:bldP spid="21" grpId="1"/>
      <p:bldP spid="22" grpId="0"/>
      <p:bldP spid="22" grpId="1"/>
      <p:bldP spid="23" grpId="0"/>
      <p:bldP spid="23" grpId="1"/>
      <p:bldP spid="24" grpId="0"/>
      <p:bldP spid="24" grpId="1"/>
      <p:bldP spid="25" grpId="0"/>
      <p:bldP spid="25" grpId="1"/>
      <p:bldP spid="33" grpId="0"/>
      <p:bldP spid="26" grpId="0"/>
      <p:bldP spid="26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49" t="30469" r="15000" b="18750"/>
          <a:stretch/>
        </p:blipFill>
        <p:spPr bwMode="auto">
          <a:xfrm>
            <a:off x="546100" y="1498600"/>
            <a:ext cx="4973772" cy="329893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6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375" t="44784" r="40189" b="48854"/>
          <a:stretch/>
        </p:blipFill>
        <p:spPr bwMode="auto">
          <a:xfrm>
            <a:off x="3034075" y="2428633"/>
            <a:ext cx="441448" cy="4132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7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30" t="42914" r="29395" b="38801"/>
          <a:stretch/>
        </p:blipFill>
        <p:spPr bwMode="auto">
          <a:xfrm>
            <a:off x="2693828" y="2314575"/>
            <a:ext cx="1654493" cy="1181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8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84" t="30468" r="15000" b="18559"/>
          <a:stretch/>
        </p:blipFill>
        <p:spPr bwMode="auto">
          <a:xfrm>
            <a:off x="573982" y="1494906"/>
            <a:ext cx="4971009" cy="331133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4199904" y="4089582"/>
            <a:ext cx="373820" cy="239715"/>
            <a:chOff x="6448960" y="2033914"/>
            <a:chExt cx="373820" cy="239715"/>
          </a:xfrm>
        </p:grpSpPr>
        <p:sp>
          <p:nvSpPr>
            <p:cNvPr id="7" name="Oval 6"/>
            <p:cNvSpPr/>
            <p:nvPr/>
          </p:nvSpPr>
          <p:spPr>
            <a:xfrm>
              <a:off x="6513080" y="2038350"/>
              <a:ext cx="235279" cy="235279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448960" y="2033914"/>
              <a:ext cx="373820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b="1" dirty="0" smtClean="0"/>
                <a:t>H</a:t>
              </a:r>
              <a:r>
                <a:rPr lang="en-US" sz="900" b="1" baseline="-25000" dirty="0"/>
                <a:t>2</a:t>
              </a:r>
              <a:r>
                <a:rPr lang="en-US" sz="900" b="1" dirty="0" smtClean="0"/>
                <a:t>O</a:t>
              </a:r>
              <a:endParaRPr lang="en-IN" sz="900" b="1" baseline="-25000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4076257" y="2371727"/>
            <a:ext cx="362600" cy="239715"/>
            <a:chOff x="6448960" y="2033914"/>
            <a:chExt cx="362600" cy="239715"/>
          </a:xfrm>
        </p:grpSpPr>
        <p:sp>
          <p:nvSpPr>
            <p:cNvPr id="10" name="Oval 9"/>
            <p:cNvSpPr/>
            <p:nvPr/>
          </p:nvSpPr>
          <p:spPr>
            <a:xfrm>
              <a:off x="6513080" y="2038350"/>
              <a:ext cx="235279" cy="235279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448960" y="2033914"/>
              <a:ext cx="362600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b="1" dirty="0" smtClean="0"/>
                <a:t>CO</a:t>
              </a:r>
              <a:r>
                <a:rPr lang="en-US" sz="900" b="1" baseline="-25000" dirty="0" smtClean="0"/>
                <a:t>2</a:t>
              </a:r>
              <a:endParaRPr lang="en-IN" sz="900" b="1" baseline="-25000" dirty="0"/>
            </a:p>
          </p:txBody>
        </p:sp>
      </p:grpSp>
      <p:pic>
        <p:nvPicPr>
          <p:cNvPr id="12" name="Picture 2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49" t="30468" r="15000" b="18263"/>
          <a:stretch/>
        </p:blipFill>
        <p:spPr bwMode="auto">
          <a:xfrm>
            <a:off x="570526" y="1495746"/>
            <a:ext cx="4972863" cy="333002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3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49" t="30469" r="15000" b="18750"/>
          <a:stretch/>
        </p:blipFill>
        <p:spPr bwMode="auto">
          <a:xfrm>
            <a:off x="546101" y="1500431"/>
            <a:ext cx="4999402" cy="329406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4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49" t="30469" r="15000" b="18750"/>
          <a:stretch/>
        </p:blipFill>
        <p:spPr bwMode="auto">
          <a:xfrm>
            <a:off x="552450" y="1498278"/>
            <a:ext cx="4978400" cy="329080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" name="Picture 5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49" t="30469" r="15000" b="18750"/>
          <a:stretch/>
        </p:blipFill>
        <p:spPr bwMode="auto">
          <a:xfrm>
            <a:off x="544830" y="1484134"/>
            <a:ext cx="4960695" cy="329025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" name="Picture 6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49" t="30468" r="15000" b="18842"/>
          <a:stretch/>
        </p:blipFill>
        <p:spPr bwMode="auto">
          <a:xfrm>
            <a:off x="552450" y="1489153"/>
            <a:ext cx="4972863" cy="329239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" name="Picture 9"/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49" t="30468" r="15000" b="18720"/>
          <a:stretch/>
        </p:blipFill>
        <p:spPr bwMode="auto">
          <a:xfrm>
            <a:off x="539725" y="1480691"/>
            <a:ext cx="4973774" cy="330085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" name="Picture 10"/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25" t="31250" r="15000" b="17969"/>
          <a:stretch/>
        </p:blipFill>
        <p:spPr bwMode="auto">
          <a:xfrm>
            <a:off x="514350" y="1506068"/>
            <a:ext cx="5024525" cy="329893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2" name="Picture 12"/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25" t="30469" r="15000" b="18750"/>
          <a:stretch/>
        </p:blipFill>
        <p:spPr bwMode="auto">
          <a:xfrm flipH="1">
            <a:off x="558609" y="1472219"/>
            <a:ext cx="4984940" cy="327293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39" name="Group 38"/>
          <p:cNvGrpSpPr/>
          <p:nvPr/>
        </p:nvGrpSpPr>
        <p:grpSpPr>
          <a:xfrm>
            <a:off x="2996550" y="4357872"/>
            <a:ext cx="362600" cy="239715"/>
            <a:chOff x="6448960" y="2033914"/>
            <a:chExt cx="362600" cy="239715"/>
          </a:xfrm>
        </p:grpSpPr>
        <p:sp>
          <p:nvSpPr>
            <p:cNvPr id="40" name="Oval 39"/>
            <p:cNvSpPr/>
            <p:nvPr/>
          </p:nvSpPr>
          <p:spPr>
            <a:xfrm>
              <a:off x="6513080" y="2038350"/>
              <a:ext cx="235279" cy="235279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6448960" y="2033914"/>
              <a:ext cx="362600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b="1" dirty="0" smtClean="0"/>
                <a:t>CO</a:t>
              </a:r>
              <a:r>
                <a:rPr lang="en-US" sz="900" b="1" baseline="-25000" dirty="0" smtClean="0"/>
                <a:t>2</a:t>
              </a:r>
              <a:endParaRPr lang="en-IN" sz="900" b="1" baseline="-25000" dirty="0"/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509694" y="3064838"/>
            <a:ext cx="373820" cy="239715"/>
            <a:chOff x="6448960" y="2033914"/>
            <a:chExt cx="373820" cy="239715"/>
          </a:xfrm>
        </p:grpSpPr>
        <p:sp>
          <p:nvSpPr>
            <p:cNvPr id="44" name="Oval 43"/>
            <p:cNvSpPr/>
            <p:nvPr/>
          </p:nvSpPr>
          <p:spPr>
            <a:xfrm>
              <a:off x="6513080" y="2038350"/>
              <a:ext cx="235279" cy="235279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6448960" y="2033914"/>
              <a:ext cx="373820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b="1" dirty="0" smtClean="0"/>
                <a:t>H</a:t>
              </a:r>
              <a:r>
                <a:rPr lang="en-US" sz="900" b="1" baseline="-25000" dirty="0"/>
                <a:t>2</a:t>
              </a:r>
              <a:r>
                <a:rPr lang="en-US" sz="900" b="1" dirty="0" smtClean="0"/>
                <a:t>O</a:t>
              </a:r>
              <a:endParaRPr lang="en-IN" sz="900" b="1" baseline="-25000" dirty="0"/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2152650" y="2573249"/>
            <a:ext cx="256802" cy="239715"/>
            <a:chOff x="6505723" y="2033914"/>
            <a:chExt cx="256802" cy="239715"/>
          </a:xfrm>
        </p:grpSpPr>
        <p:sp>
          <p:nvSpPr>
            <p:cNvPr id="47" name="Oval 46"/>
            <p:cNvSpPr/>
            <p:nvPr/>
          </p:nvSpPr>
          <p:spPr>
            <a:xfrm>
              <a:off x="6513080" y="2038350"/>
              <a:ext cx="235279" cy="235279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6505723" y="2033914"/>
              <a:ext cx="256802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b="1" dirty="0" smtClean="0"/>
                <a:t>H</a:t>
              </a:r>
              <a:endParaRPr lang="en-IN" sz="900" b="1" baseline="-25000" dirty="0"/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2152650" y="2573249"/>
            <a:ext cx="256802" cy="239715"/>
            <a:chOff x="6505723" y="2033914"/>
            <a:chExt cx="256802" cy="239715"/>
          </a:xfrm>
        </p:grpSpPr>
        <p:sp>
          <p:nvSpPr>
            <p:cNvPr id="50" name="Oval 49"/>
            <p:cNvSpPr/>
            <p:nvPr/>
          </p:nvSpPr>
          <p:spPr>
            <a:xfrm>
              <a:off x="6513080" y="2038350"/>
              <a:ext cx="235279" cy="235279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6505723" y="2033914"/>
              <a:ext cx="256802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b="1" dirty="0" smtClean="0"/>
                <a:t>H</a:t>
              </a:r>
              <a:endParaRPr lang="en-IN" sz="900" b="1" baseline="-25000" dirty="0"/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2149444" y="2573249"/>
            <a:ext cx="263214" cy="239715"/>
            <a:chOff x="6496509" y="2033914"/>
            <a:chExt cx="263214" cy="239715"/>
          </a:xfrm>
        </p:grpSpPr>
        <p:sp>
          <p:nvSpPr>
            <p:cNvPr id="53" name="Oval 52"/>
            <p:cNvSpPr/>
            <p:nvPr/>
          </p:nvSpPr>
          <p:spPr>
            <a:xfrm>
              <a:off x="6513080" y="2038350"/>
              <a:ext cx="235279" cy="235279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6496509" y="2033914"/>
              <a:ext cx="263214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00" b="1" dirty="0" smtClean="0"/>
                <a:t>O</a:t>
              </a:r>
              <a:endParaRPr lang="en-IN" sz="900" b="1" baseline="-25000" dirty="0"/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4537627" y="2270267"/>
            <a:ext cx="362600" cy="239715"/>
            <a:chOff x="6448960" y="2033914"/>
            <a:chExt cx="362600" cy="239715"/>
          </a:xfrm>
        </p:grpSpPr>
        <p:sp>
          <p:nvSpPr>
            <p:cNvPr id="56" name="Oval 55"/>
            <p:cNvSpPr/>
            <p:nvPr/>
          </p:nvSpPr>
          <p:spPr>
            <a:xfrm>
              <a:off x="6513080" y="2038350"/>
              <a:ext cx="235279" cy="235279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6448960" y="2033914"/>
              <a:ext cx="362600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b="1" dirty="0" smtClean="0"/>
                <a:t>CO</a:t>
              </a:r>
              <a:r>
                <a:rPr lang="en-US" sz="900" b="1" baseline="-25000" dirty="0" smtClean="0"/>
                <a:t>2</a:t>
              </a:r>
              <a:endParaRPr lang="en-IN" sz="900" b="1" baseline="-25000" dirty="0"/>
            </a:p>
          </p:txBody>
        </p:sp>
      </p:grpSp>
      <p:pic>
        <p:nvPicPr>
          <p:cNvPr id="61" name="Picture 2" descr="C:\Documents and Settings\Administrator\Desktop\adulteratiom\165px-ATP_symbol.svg.png"/>
          <p:cNvPicPr>
            <a:picLocks noChangeAspect="1" noChangeArrowheads="1"/>
          </p:cNvPicPr>
          <p:nvPr/>
        </p:nvPicPr>
        <p:blipFill>
          <a:blip r:embed="rId14" cstate="print"/>
          <a:stretch>
            <a:fillRect/>
          </a:stretch>
        </p:blipFill>
        <p:spPr bwMode="auto">
          <a:xfrm>
            <a:off x="1997356" y="3499911"/>
            <a:ext cx="397930" cy="308698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Picture 2" descr="C:\Documents and Settings\Administrator\Desktop\adulteratiom\165px-ATP_symbol.svg.png"/>
          <p:cNvPicPr>
            <a:picLocks noChangeAspect="1" noChangeArrowheads="1"/>
          </p:cNvPicPr>
          <p:nvPr/>
        </p:nvPicPr>
        <p:blipFill>
          <a:blip r:embed="rId14" cstate="print"/>
          <a:stretch>
            <a:fillRect/>
          </a:stretch>
        </p:blipFill>
        <p:spPr bwMode="auto">
          <a:xfrm>
            <a:off x="1600200" y="3257550"/>
            <a:ext cx="397930" cy="308698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Picture 2" descr="C:\Documents and Settings\Administrator\Desktop\adulteratiom\165px-ATP_symbol.svg.png"/>
          <p:cNvPicPr>
            <a:picLocks noChangeAspect="1" noChangeArrowheads="1"/>
          </p:cNvPicPr>
          <p:nvPr/>
        </p:nvPicPr>
        <p:blipFill>
          <a:blip r:embed="rId14" cstate="print"/>
          <a:stretch>
            <a:fillRect/>
          </a:stretch>
        </p:blipFill>
        <p:spPr bwMode="auto">
          <a:xfrm>
            <a:off x="2573418" y="3321802"/>
            <a:ext cx="397930" cy="30869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4" name="Group 63"/>
          <p:cNvGrpSpPr/>
          <p:nvPr/>
        </p:nvGrpSpPr>
        <p:grpSpPr>
          <a:xfrm>
            <a:off x="4267200" y="2438400"/>
            <a:ext cx="550151" cy="241572"/>
            <a:chOff x="6448960" y="2038704"/>
            <a:chExt cx="550151" cy="241572"/>
          </a:xfrm>
        </p:grpSpPr>
        <p:sp>
          <p:nvSpPr>
            <p:cNvPr id="65" name="Oval 64"/>
            <p:cNvSpPr/>
            <p:nvPr/>
          </p:nvSpPr>
          <p:spPr>
            <a:xfrm>
              <a:off x="6470185" y="2055700"/>
              <a:ext cx="518422" cy="224576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6448960" y="2038704"/>
              <a:ext cx="550151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b="1" dirty="0" smtClean="0"/>
                <a:t>C</a:t>
              </a:r>
              <a:r>
                <a:rPr lang="en-US" sz="900" b="1" baseline="-25000" dirty="0" smtClean="0"/>
                <a:t>6</a:t>
              </a:r>
              <a:r>
                <a:rPr lang="en-US" sz="900" b="1" dirty="0" smtClean="0"/>
                <a:t>H</a:t>
              </a:r>
              <a:r>
                <a:rPr lang="en-US" sz="900" b="1" baseline="-25000" dirty="0" smtClean="0"/>
                <a:t>12</a:t>
              </a:r>
              <a:r>
                <a:rPr lang="en-US" sz="900" b="1" dirty="0" smtClean="0"/>
                <a:t>O</a:t>
              </a:r>
              <a:r>
                <a:rPr lang="en-US" sz="900" b="1" baseline="-25000" dirty="0" smtClean="0"/>
                <a:t>6</a:t>
              </a:r>
              <a:endParaRPr lang="en-IN" sz="900" b="1" baseline="-25000" dirty="0"/>
            </a:p>
          </p:txBody>
        </p:sp>
      </p:grpSp>
      <p:grpSp>
        <p:nvGrpSpPr>
          <p:cNvPr id="80" name="Group 79"/>
          <p:cNvGrpSpPr/>
          <p:nvPr/>
        </p:nvGrpSpPr>
        <p:grpSpPr>
          <a:xfrm>
            <a:off x="4794512" y="2440257"/>
            <a:ext cx="301686" cy="239715"/>
            <a:chOff x="6477273" y="2033914"/>
            <a:chExt cx="301686" cy="239715"/>
          </a:xfrm>
        </p:grpSpPr>
        <p:sp>
          <p:nvSpPr>
            <p:cNvPr id="81" name="Oval 80"/>
            <p:cNvSpPr/>
            <p:nvPr/>
          </p:nvSpPr>
          <p:spPr>
            <a:xfrm>
              <a:off x="6513080" y="2038350"/>
              <a:ext cx="235279" cy="235279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6477273" y="2033914"/>
              <a:ext cx="30168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00" b="1" dirty="0" smtClean="0"/>
                <a:t>O</a:t>
              </a:r>
              <a:r>
                <a:rPr lang="en-US" sz="900" b="1" baseline="-25000" dirty="0" smtClean="0"/>
                <a:t>2</a:t>
              </a:r>
              <a:endParaRPr lang="en-IN" sz="900" b="1" baseline="-25000" dirty="0"/>
            </a:p>
          </p:txBody>
        </p:sp>
      </p:grpSp>
      <p:grpSp>
        <p:nvGrpSpPr>
          <p:cNvPr id="83" name="Group 82"/>
          <p:cNvGrpSpPr/>
          <p:nvPr/>
        </p:nvGrpSpPr>
        <p:grpSpPr>
          <a:xfrm>
            <a:off x="4584880" y="2218665"/>
            <a:ext cx="373820" cy="239715"/>
            <a:chOff x="6448960" y="2033914"/>
            <a:chExt cx="373820" cy="239715"/>
          </a:xfrm>
        </p:grpSpPr>
        <p:sp>
          <p:nvSpPr>
            <p:cNvPr id="84" name="Oval 83"/>
            <p:cNvSpPr/>
            <p:nvPr/>
          </p:nvSpPr>
          <p:spPr>
            <a:xfrm>
              <a:off x="6513080" y="2038350"/>
              <a:ext cx="235279" cy="235279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6448960" y="2033914"/>
              <a:ext cx="373820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b="1" dirty="0" smtClean="0"/>
                <a:t>H</a:t>
              </a:r>
              <a:r>
                <a:rPr lang="en-US" sz="900" b="1" baseline="-25000" dirty="0"/>
                <a:t>2</a:t>
              </a:r>
              <a:r>
                <a:rPr lang="en-US" sz="900" b="1" dirty="0" smtClean="0"/>
                <a:t>O</a:t>
              </a:r>
              <a:endParaRPr lang="en-IN" sz="900" b="1" baseline="-25000" dirty="0"/>
            </a:p>
          </p:txBody>
        </p:sp>
      </p:grpSp>
      <p:sp>
        <p:nvSpPr>
          <p:cNvPr id="86" name="Rectangle 85"/>
          <p:cNvSpPr/>
          <p:nvPr/>
        </p:nvSpPr>
        <p:spPr>
          <a:xfrm>
            <a:off x="540385" y="285750"/>
            <a:ext cx="6781800" cy="46166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rgbClr val="743006"/>
                </a:solidFill>
                <a:latin typeface="Bookman Old Style" pitchFamily="18" charset="0"/>
              </a:rPr>
              <a:t>Process of photosynthesis</a:t>
            </a:r>
            <a:endParaRPr lang="en-IN" sz="2400" b="1" dirty="0">
              <a:solidFill>
                <a:srgbClr val="743006"/>
              </a:solidFill>
              <a:latin typeface="Bookman Old Style" pitchFamily="18" charset="0"/>
            </a:endParaRPr>
          </a:p>
        </p:txBody>
      </p:sp>
      <p:pic>
        <p:nvPicPr>
          <p:cNvPr id="77" name="Picture 10" descr="http://www.angelicnails-mk.co.uk/spot-light-hi.png"/>
          <p:cNvPicPr>
            <a:picLocks noChangeAspect="1" noChangeArrowheads="1"/>
          </p:cNvPicPr>
          <p:nvPr/>
        </p:nvPicPr>
        <p:blipFill>
          <a:blip r:embed="rId15">
            <a:clrChange>
              <a:clrFrom>
                <a:srgbClr val="1A1A1A"/>
              </a:clrFrom>
              <a:clrTo>
                <a:srgbClr val="1A1A1A">
                  <a:alpha val="0"/>
                </a:srgbClr>
              </a:clrTo>
            </a:clrChange>
          </a:blip>
          <a:srcRect l="16075" t="26911"/>
          <a:stretch>
            <a:fillRect/>
          </a:stretch>
        </p:blipFill>
        <p:spPr bwMode="auto">
          <a:xfrm rot="21085997">
            <a:off x="905441" y="882282"/>
            <a:ext cx="2107756" cy="1740778"/>
          </a:xfrm>
          <a:prstGeom prst="rect">
            <a:avLst/>
          </a:prstGeom>
          <a:noFill/>
        </p:spPr>
      </p:pic>
      <p:pic>
        <p:nvPicPr>
          <p:cNvPr id="78" name="Picture 4" descr="http://www.midnightsun.ca/images/sb.png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457200" y="666750"/>
            <a:ext cx="952192" cy="952192"/>
          </a:xfrm>
          <a:prstGeom prst="rect">
            <a:avLst/>
          </a:prstGeom>
          <a:noFill/>
          <a:effectLst>
            <a:softEdge rad="127000"/>
          </a:effectLst>
        </p:spPr>
      </p:pic>
      <p:sp>
        <p:nvSpPr>
          <p:cNvPr id="79" name="TextBox 78"/>
          <p:cNvSpPr txBox="1"/>
          <p:nvPr/>
        </p:nvSpPr>
        <p:spPr>
          <a:xfrm>
            <a:off x="527178" y="977900"/>
            <a:ext cx="795236" cy="28801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  <a:latin typeface="Boink LET" pitchFamily="2" charset="0"/>
              </a:rPr>
              <a:t>Sunlight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F79646">
                  <a:lumMod val="75000"/>
                </a:srgbClr>
              </a:solidFill>
              <a:effectLst/>
              <a:uLnTx/>
              <a:uFillTx/>
              <a:latin typeface="Boink LET" pitchFamily="2" charset="0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1746640" y="790575"/>
            <a:ext cx="6854437" cy="789980"/>
            <a:chOff x="2353459" y="550783"/>
            <a:chExt cx="5281775" cy="789980"/>
          </a:xfrm>
        </p:grpSpPr>
        <p:sp>
          <p:nvSpPr>
            <p:cNvPr id="73" name="Rectangle 72"/>
            <p:cNvSpPr>
              <a:spLocks noChangeArrowheads="1"/>
            </p:cNvSpPr>
            <p:nvPr/>
          </p:nvSpPr>
          <p:spPr bwMode="auto">
            <a:xfrm>
              <a:off x="2358052" y="586740"/>
              <a:ext cx="5222174" cy="739140"/>
            </a:xfrm>
            <a:prstGeom prst="rect">
              <a:avLst/>
            </a:prstGeom>
            <a:gradFill>
              <a:gsLst>
                <a:gs pos="0">
                  <a:schemeClr val="accent6">
                    <a:tint val="50000"/>
                    <a:satMod val="300000"/>
                    <a:alpha val="50000"/>
                  </a:schemeClr>
                </a:gs>
                <a:gs pos="35000">
                  <a:schemeClr val="accent6">
                    <a:tint val="37000"/>
                    <a:satMod val="300000"/>
                    <a:alpha val="50000"/>
                  </a:schemeClr>
                </a:gs>
                <a:gs pos="100000">
                  <a:schemeClr val="accent6">
                    <a:tint val="15000"/>
                    <a:satMod val="350000"/>
                    <a:alpha val="50000"/>
                  </a:schemeClr>
                </a:gs>
              </a:gsLst>
            </a:gradFill>
            <a:ln>
              <a:noFill/>
              <a:headEnd/>
              <a:tailEnd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67" name="TextBox 39"/>
            <p:cNvSpPr txBox="1"/>
            <p:nvPr/>
          </p:nvSpPr>
          <p:spPr>
            <a:xfrm>
              <a:off x="2353459" y="742950"/>
              <a:ext cx="222849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 dirty="0" smtClean="0">
                  <a:latin typeface="Bookman Old Style" pitchFamily="18" charset="0"/>
                </a:rPr>
                <a:t>6CO</a:t>
              </a:r>
              <a:r>
                <a:rPr lang="en-US" sz="2000" baseline="-25000" dirty="0" smtClean="0">
                  <a:latin typeface="Bookman Old Style" pitchFamily="18" charset="0"/>
                </a:rPr>
                <a:t>2</a:t>
              </a:r>
              <a:r>
                <a:rPr lang="en-US" sz="2000" dirty="0" smtClean="0">
                  <a:latin typeface="Bookman Old Style" pitchFamily="18" charset="0"/>
                </a:rPr>
                <a:t> + 12H</a:t>
              </a:r>
              <a:r>
                <a:rPr lang="en-US" sz="2000" baseline="-25000" dirty="0" smtClean="0">
                  <a:latin typeface="Bookman Old Style" pitchFamily="18" charset="0"/>
                </a:rPr>
                <a:t>2</a:t>
              </a:r>
              <a:r>
                <a:rPr lang="en-US" sz="2000" dirty="0" smtClean="0">
                  <a:latin typeface="Bookman Old Style" pitchFamily="18" charset="0"/>
                </a:rPr>
                <a:t>O  </a:t>
              </a:r>
              <a:endParaRPr lang="en-US" sz="2000" dirty="0">
                <a:latin typeface="Bookman Old Style" pitchFamily="18" charset="0"/>
              </a:endParaRPr>
            </a:p>
          </p:txBody>
        </p:sp>
        <p:cxnSp>
          <p:nvCxnSpPr>
            <p:cNvPr id="68" name="Straight Arrow Connector 67"/>
            <p:cNvCxnSpPr/>
            <p:nvPr/>
          </p:nvCxnSpPr>
          <p:spPr>
            <a:xfrm>
              <a:off x="3863472" y="933451"/>
              <a:ext cx="1257301" cy="1588"/>
            </a:xfrm>
            <a:prstGeom prst="straightConnector1">
              <a:avLst/>
            </a:prstGeom>
            <a:ln w="28575">
              <a:solidFill>
                <a:srgbClr val="80008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TextBox 81"/>
            <p:cNvSpPr txBox="1"/>
            <p:nvPr/>
          </p:nvSpPr>
          <p:spPr>
            <a:xfrm>
              <a:off x="4975853" y="742950"/>
              <a:ext cx="265938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000" dirty="0" smtClean="0">
                  <a:latin typeface="Bookman Old Style" pitchFamily="18" charset="0"/>
                </a:rPr>
                <a:t>C</a:t>
              </a:r>
              <a:r>
                <a:rPr lang="en-US" sz="2000" baseline="-25000" dirty="0" smtClean="0">
                  <a:latin typeface="Bookman Old Style" pitchFamily="18" charset="0"/>
                </a:rPr>
                <a:t>6</a:t>
              </a:r>
              <a:r>
                <a:rPr lang="en-US" sz="2000" dirty="0" smtClean="0">
                  <a:latin typeface="Bookman Old Style" pitchFamily="18" charset="0"/>
                </a:rPr>
                <a:t>H</a:t>
              </a:r>
              <a:r>
                <a:rPr lang="en-US" sz="2000" baseline="-25000" dirty="0" smtClean="0">
                  <a:latin typeface="Bookman Old Style" pitchFamily="18" charset="0"/>
                </a:rPr>
                <a:t>12</a:t>
              </a:r>
              <a:r>
                <a:rPr lang="en-US" sz="2000" dirty="0" smtClean="0">
                  <a:latin typeface="Bookman Old Style" pitchFamily="18" charset="0"/>
                </a:rPr>
                <a:t>O</a:t>
              </a:r>
              <a:r>
                <a:rPr lang="en-US" sz="2000" baseline="-25000" dirty="0" smtClean="0">
                  <a:latin typeface="Bookman Old Style" pitchFamily="18" charset="0"/>
                </a:rPr>
                <a:t>6</a:t>
              </a:r>
              <a:r>
                <a:rPr lang="en-US" sz="2000" dirty="0" smtClean="0">
                  <a:latin typeface="Bookman Old Style" pitchFamily="18" charset="0"/>
                </a:rPr>
                <a:t>  + 6H</a:t>
              </a:r>
              <a:r>
                <a:rPr lang="en-US" sz="2000" baseline="-25000" dirty="0" smtClean="0">
                  <a:latin typeface="Bookman Old Style" pitchFamily="18" charset="0"/>
                </a:rPr>
                <a:t>2</a:t>
              </a:r>
              <a:r>
                <a:rPr lang="en-US" sz="2000" dirty="0" smtClean="0">
                  <a:latin typeface="Bookman Old Style" pitchFamily="18" charset="0"/>
                </a:rPr>
                <a:t>O  + 6O</a:t>
              </a:r>
              <a:r>
                <a:rPr lang="en-US" sz="2000" baseline="-25000" dirty="0" smtClean="0">
                  <a:latin typeface="Bookman Old Style" pitchFamily="18" charset="0"/>
                </a:rPr>
                <a:t>2</a:t>
              </a:r>
              <a:endParaRPr lang="en-US" sz="2000" dirty="0">
                <a:latin typeface="Bookman Old Style" pitchFamily="18" charset="0"/>
              </a:endParaRPr>
            </a:p>
          </p:txBody>
        </p:sp>
        <p:cxnSp>
          <p:nvCxnSpPr>
            <p:cNvPr id="70" name="Straight Arrow Connector 69"/>
            <p:cNvCxnSpPr/>
            <p:nvPr/>
          </p:nvCxnSpPr>
          <p:spPr>
            <a:xfrm rot="5400000" flipH="1" flipV="1">
              <a:off x="7335247" y="894556"/>
              <a:ext cx="304800" cy="1588"/>
            </a:xfrm>
            <a:prstGeom prst="straightConnector1">
              <a:avLst/>
            </a:prstGeom>
            <a:ln w="28575">
              <a:solidFill>
                <a:srgbClr val="80008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TextBox 87"/>
            <p:cNvSpPr txBox="1"/>
            <p:nvPr/>
          </p:nvSpPr>
          <p:spPr>
            <a:xfrm>
              <a:off x="3982863" y="550783"/>
              <a:ext cx="125867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 dirty="0" smtClean="0">
                  <a:latin typeface="Bookman Old Style" pitchFamily="18" charset="0"/>
                </a:rPr>
                <a:t>Sunlight</a:t>
              </a:r>
              <a:endParaRPr lang="en-US" sz="2000" dirty="0">
                <a:latin typeface="Bookman Old Style" pitchFamily="18" charset="0"/>
              </a:endParaRPr>
            </a:p>
          </p:txBody>
        </p:sp>
        <p:sp>
          <p:nvSpPr>
            <p:cNvPr id="72" name="TextBox 88"/>
            <p:cNvSpPr txBox="1"/>
            <p:nvPr/>
          </p:nvSpPr>
          <p:spPr>
            <a:xfrm>
              <a:off x="3825976" y="933450"/>
              <a:ext cx="129894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 dirty="0" smtClean="0">
                  <a:latin typeface="Bookman Old Style" pitchFamily="18" charset="0"/>
                </a:rPr>
                <a:t>Chlorophyll</a:t>
              </a:r>
              <a:endParaRPr lang="en-US" sz="2000" dirty="0">
                <a:latin typeface="Bookman Old Style" pitchFamily="18" charset="0"/>
              </a:endParaRPr>
            </a:p>
          </p:txBody>
        </p:sp>
        <p:sp>
          <p:nvSpPr>
            <p:cNvPr id="111" name="TextBox 87"/>
            <p:cNvSpPr txBox="1"/>
            <p:nvPr/>
          </p:nvSpPr>
          <p:spPr>
            <a:xfrm>
              <a:off x="5197493" y="1063764"/>
              <a:ext cx="7043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200" b="1" dirty="0" smtClean="0">
                  <a:solidFill>
                    <a:srgbClr val="0070C0"/>
                  </a:solidFill>
                  <a:latin typeface="Bookman Old Style" pitchFamily="18" charset="0"/>
                </a:rPr>
                <a:t>(Glucose)</a:t>
              </a:r>
              <a:endParaRPr lang="en-US" sz="1200" b="1" dirty="0">
                <a:solidFill>
                  <a:srgbClr val="0070C0"/>
                </a:solidFill>
                <a:latin typeface="Bookman Old Style" pitchFamily="18" charset="0"/>
              </a:endParaRPr>
            </a:p>
          </p:txBody>
        </p:sp>
        <p:sp>
          <p:nvSpPr>
            <p:cNvPr id="112" name="TextBox 87"/>
            <p:cNvSpPr txBox="1"/>
            <p:nvPr/>
          </p:nvSpPr>
          <p:spPr>
            <a:xfrm>
              <a:off x="6225829" y="1063764"/>
              <a:ext cx="57709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200" b="1" smtClean="0">
                  <a:solidFill>
                    <a:srgbClr val="0070C0"/>
                  </a:solidFill>
                  <a:latin typeface="Bookman Old Style" pitchFamily="18" charset="0"/>
                </a:rPr>
                <a:t>(Water)</a:t>
              </a:r>
              <a:endParaRPr lang="en-US" sz="1200" b="1" dirty="0">
                <a:solidFill>
                  <a:srgbClr val="0070C0"/>
                </a:solidFill>
                <a:latin typeface="Bookman Old Style" pitchFamily="18" charset="0"/>
              </a:endParaRPr>
            </a:p>
          </p:txBody>
        </p:sp>
        <p:sp>
          <p:nvSpPr>
            <p:cNvPr id="113" name="TextBox 87"/>
            <p:cNvSpPr txBox="1"/>
            <p:nvPr/>
          </p:nvSpPr>
          <p:spPr>
            <a:xfrm>
              <a:off x="6924560" y="1063764"/>
              <a:ext cx="67838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200" b="1" dirty="0" smtClean="0">
                  <a:solidFill>
                    <a:srgbClr val="0070C0"/>
                  </a:solidFill>
                  <a:latin typeface="Bookman Old Style" pitchFamily="18" charset="0"/>
                </a:rPr>
                <a:t>(Oxygen)</a:t>
              </a:r>
              <a:endParaRPr lang="en-US" sz="1200" b="1" dirty="0">
                <a:solidFill>
                  <a:srgbClr val="0070C0"/>
                </a:solidFill>
                <a:latin typeface="Bookman Old Style" pitchFamily="18" charset="0"/>
              </a:endParaRPr>
            </a:p>
          </p:txBody>
        </p:sp>
      </p:grpSp>
      <p:grpSp>
        <p:nvGrpSpPr>
          <p:cNvPr id="87" name="Group 86"/>
          <p:cNvGrpSpPr/>
          <p:nvPr/>
        </p:nvGrpSpPr>
        <p:grpSpPr>
          <a:xfrm>
            <a:off x="4270375" y="2457446"/>
            <a:ext cx="564578" cy="230832"/>
            <a:chOff x="6455297" y="2055520"/>
            <a:chExt cx="564578" cy="230832"/>
          </a:xfrm>
        </p:grpSpPr>
        <p:sp>
          <p:nvSpPr>
            <p:cNvPr id="88" name="Oval 87"/>
            <p:cNvSpPr/>
            <p:nvPr/>
          </p:nvSpPr>
          <p:spPr>
            <a:xfrm>
              <a:off x="6470185" y="2055700"/>
              <a:ext cx="518422" cy="224576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6455297" y="2055520"/>
              <a:ext cx="564578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b="1" dirty="0" smtClean="0"/>
                <a:t>Glucose</a:t>
              </a:r>
              <a:endParaRPr lang="en-IN" sz="900" b="1" baseline="-25000" dirty="0"/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4958700" y="3532185"/>
            <a:ext cx="362600" cy="239715"/>
            <a:chOff x="6448960" y="2033914"/>
            <a:chExt cx="362600" cy="239715"/>
          </a:xfrm>
        </p:grpSpPr>
        <p:sp>
          <p:nvSpPr>
            <p:cNvPr id="37" name="Oval 36"/>
            <p:cNvSpPr/>
            <p:nvPr/>
          </p:nvSpPr>
          <p:spPr>
            <a:xfrm>
              <a:off x="6513080" y="2038350"/>
              <a:ext cx="235279" cy="235279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6448960" y="2033914"/>
              <a:ext cx="362600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b="1" dirty="0" smtClean="0"/>
                <a:t>CO</a:t>
              </a:r>
              <a:r>
                <a:rPr lang="en-US" sz="900" b="1" baseline="-25000" dirty="0" smtClean="0"/>
                <a:t>2</a:t>
              </a:r>
              <a:endParaRPr lang="en-IN" sz="900" b="1" baseline="-25000" dirty="0"/>
            </a:p>
          </p:txBody>
        </p:sp>
      </p:grpSp>
      <p:sp>
        <p:nvSpPr>
          <p:cNvPr id="90" name="Rectangle 89"/>
          <p:cNvSpPr/>
          <p:nvPr/>
        </p:nvSpPr>
        <p:spPr>
          <a:xfrm>
            <a:off x="1507557" y="820537"/>
            <a:ext cx="715727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000" dirty="0" smtClean="0">
                <a:latin typeface="Bookman Old Style" pitchFamily="18" charset="0"/>
              </a:rPr>
              <a:t>Carbon dioxide enters into the leaves through tiny pores present on the surface of the leaf called stomata.</a:t>
            </a:r>
            <a:endParaRPr lang="en-IN" sz="2000" dirty="0">
              <a:latin typeface="Bookman Old Style" pitchFamily="18" charset="0"/>
            </a:endParaRPr>
          </a:p>
        </p:txBody>
      </p:sp>
      <p:sp>
        <p:nvSpPr>
          <p:cNvPr id="91" name="Rectangle 90"/>
          <p:cNvSpPr/>
          <p:nvPr/>
        </p:nvSpPr>
        <p:spPr>
          <a:xfrm>
            <a:off x="2971491" y="974425"/>
            <a:ext cx="422940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000" dirty="0" smtClean="0">
                <a:latin typeface="Bookman Old Style" pitchFamily="18" charset="0"/>
              </a:rPr>
              <a:t>Water is taken up from the soil.</a:t>
            </a:r>
            <a:endParaRPr lang="en-IN" sz="2000" dirty="0">
              <a:latin typeface="Bookman Old Style" pitchFamily="18" charset="0"/>
            </a:endParaRPr>
          </a:p>
        </p:txBody>
      </p:sp>
      <p:sp>
        <p:nvSpPr>
          <p:cNvPr id="92" name="Rectangle 91"/>
          <p:cNvSpPr/>
          <p:nvPr/>
        </p:nvSpPr>
        <p:spPr>
          <a:xfrm>
            <a:off x="1585603" y="820537"/>
            <a:ext cx="700118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000" dirty="0" smtClean="0">
                <a:latin typeface="Bookman Old Style" pitchFamily="18" charset="0"/>
              </a:rPr>
              <a:t>Chlorophyll present in the chloroplasts absorbs the radiant energy from the sunlight.</a:t>
            </a:r>
            <a:endParaRPr lang="en-IN" sz="2000" dirty="0">
              <a:latin typeface="Bookman Old Style" pitchFamily="18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5562600" y="1959529"/>
            <a:ext cx="14959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 smtClean="0">
                <a:latin typeface="Bookman Old Style" pitchFamily="18" charset="0"/>
              </a:rPr>
              <a:t>Chlorophyll</a:t>
            </a:r>
            <a:endParaRPr lang="en-IN" dirty="0"/>
          </a:p>
        </p:txBody>
      </p:sp>
      <p:sp>
        <p:nvSpPr>
          <p:cNvPr id="21" name="Freeform 20"/>
          <p:cNvSpPr/>
          <p:nvPr/>
        </p:nvSpPr>
        <p:spPr>
          <a:xfrm>
            <a:off x="5081588" y="2028825"/>
            <a:ext cx="357187" cy="1020249"/>
          </a:xfrm>
          <a:custGeom>
            <a:avLst/>
            <a:gdLst>
              <a:gd name="connsiteX0" fmla="*/ 0 w 357187"/>
              <a:gd name="connsiteY0" fmla="*/ 33338 h 1020249"/>
              <a:gd name="connsiteX1" fmla="*/ 19050 w 357187"/>
              <a:gd name="connsiteY1" fmla="*/ 290513 h 1020249"/>
              <a:gd name="connsiteX2" fmla="*/ 28575 w 357187"/>
              <a:gd name="connsiteY2" fmla="*/ 500063 h 1020249"/>
              <a:gd name="connsiteX3" fmla="*/ 42862 w 357187"/>
              <a:gd name="connsiteY3" fmla="*/ 695325 h 1020249"/>
              <a:gd name="connsiteX4" fmla="*/ 76200 w 357187"/>
              <a:gd name="connsiteY4" fmla="*/ 890588 h 1020249"/>
              <a:gd name="connsiteX5" fmla="*/ 133350 w 357187"/>
              <a:gd name="connsiteY5" fmla="*/ 1004888 h 1020249"/>
              <a:gd name="connsiteX6" fmla="*/ 171450 w 357187"/>
              <a:gd name="connsiteY6" fmla="*/ 1019175 h 1020249"/>
              <a:gd name="connsiteX7" fmla="*/ 219075 w 357187"/>
              <a:gd name="connsiteY7" fmla="*/ 1014413 h 1020249"/>
              <a:gd name="connsiteX8" fmla="*/ 252412 w 357187"/>
              <a:gd name="connsiteY8" fmla="*/ 976313 h 1020249"/>
              <a:gd name="connsiteX9" fmla="*/ 261937 w 357187"/>
              <a:gd name="connsiteY9" fmla="*/ 809625 h 1020249"/>
              <a:gd name="connsiteX10" fmla="*/ 266700 w 357187"/>
              <a:gd name="connsiteY10" fmla="*/ 681038 h 1020249"/>
              <a:gd name="connsiteX11" fmla="*/ 295275 w 357187"/>
              <a:gd name="connsiteY11" fmla="*/ 495300 h 1020249"/>
              <a:gd name="connsiteX12" fmla="*/ 323850 w 357187"/>
              <a:gd name="connsiteY12" fmla="*/ 290513 h 1020249"/>
              <a:gd name="connsiteX13" fmla="*/ 338137 w 357187"/>
              <a:gd name="connsiteY13" fmla="*/ 133350 h 1020249"/>
              <a:gd name="connsiteX14" fmla="*/ 357187 w 357187"/>
              <a:gd name="connsiteY14" fmla="*/ 0 h 1020249"/>
              <a:gd name="connsiteX15" fmla="*/ 357187 w 357187"/>
              <a:gd name="connsiteY15" fmla="*/ 0 h 1020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57187" h="1020249">
                <a:moveTo>
                  <a:pt x="0" y="33338"/>
                </a:moveTo>
                <a:cubicBezTo>
                  <a:pt x="7144" y="123032"/>
                  <a:pt x="14288" y="212726"/>
                  <a:pt x="19050" y="290513"/>
                </a:cubicBezTo>
                <a:cubicBezTo>
                  <a:pt x="23812" y="368300"/>
                  <a:pt x="24606" y="432594"/>
                  <a:pt x="28575" y="500063"/>
                </a:cubicBezTo>
                <a:cubicBezTo>
                  <a:pt x="32544" y="567532"/>
                  <a:pt x="34925" y="630238"/>
                  <a:pt x="42862" y="695325"/>
                </a:cubicBezTo>
                <a:cubicBezTo>
                  <a:pt x="50799" y="760412"/>
                  <a:pt x="61119" y="838994"/>
                  <a:pt x="76200" y="890588"/>
                </a:cubicBezTo>
                <a:cubicBezTo>
                  <a:pt x="91281" y="942182"/>
                  <a:pt x="117475" y="983457"/>
                  <a:pt x="133350" y="1004888"/>
                </a:cubicBezTo>
                <a:cubicBezTo>
                  <a:pt x="149225" y="1026319"/>
                  <a:pt x="157163" y="1017588"/>
                  <a:pt x="171450" y="1019175"/>
                </a:cubicBezTo>
                <a:cubicBezTo>
                  <a:pt x="185737" y="1020762"/>
                  <a:pt x="205581" y="1021557"/>
                  <a:pt x="219075" y="1014413"/>
                </a:cubicBezTo>
                <a:cubicBezTo>
                  <a:pt x="232569" y="1007269"/>
                  <a:pt x="245268" y="1010444"/>
                  <a:pt x="252412" y="976313"/>
                </a:cubicBezTo>
                <a:cubicBezTo>
                  <a:pt x="259556" y="942182"/>
                  <a:pt x="259556" y="858837"/>
                  <a:pt x="261937" y="809625"/>
                </a:cubicBezTo>
                <a:cubicBezTo>
                  <a:pt x="264318" y="760413"/>
                  <a:pt x="261144" y="733426"/>
                  <a:pt x="266700" y="681038"/>
                </a:cubicBezTo>
                <a:cubicBezTo>
                  <a:pt x="272256" y="628651"/>
                  <a:pt x="285750" y="560387"/>
                  <a:pt x="295275" y="495300"/>
                </a:cubicBezTo>
                <a:cubicBezTo>
                  <a:pt x="304800" y="430213"/>
                  <a:pt x="316706" y="350838"/>
                  <a:pt x="323850" y="290513"/>
                </a:cubicBezTo>
                <a:cubicBezTo>
                  <a:pt x="330994" y="230188"/>
                  <a:pt x="332581" y="181769"/>
                  <a:pt x="338137" y="133350"/>
                </a:cubicBezTo>
                <a:cubicBezTo>
                  <a:pt x="343693" y="84931"/>
                  <a:pt x="357187" y="0"/>
                  <a:pt x="357187" y="0"/>
                </a:cubicBezTo>
                <a:lnTo>
                  <a:pt x="357187" y="0"/>
                </a:lnTo>
              </a:path>
            </a:pathLst>
          </a:cu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26" name="Group 25"/>
          <p:cNvGrpSpPr/>
          <p:nvPr/>
        </p:nvGrpSpPr>
        <p:grpSpPr>
          <a:xfrm>
            <a:off x="5376863" y="2344757"/>
            <a:ext cx="2029955" cy="369332"/>
            <a:chOff x="5376863" y="2344757"/>
            <a:chExt cx="2029955" cy="369332"/>
          </a:xfrm>
        </p:grpSpPr>
        <p:sp>
          <p:nvSpPr>
            <p:cNvPr id="20" name="Rectangle 19"/>
            <p:cNvSpPr/>
            <p:nvPr/>
          </p:nvSpPr>
          <p:spPr>
            <a:xfrm>
              <a:off x="5793876" y="2344757"/>
              <a:ext cx="161294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dirty="0" smtClean="0">
                  <a:latin typeface="Bookman Old Style" pitchFamily="18" charset="0"/>
                </a:rPr>
                <a:t>Chloroplasts</a:t>
              </a:r>
              <a:endParaRPr lang="en-IN" dirty="0"/>
            </a:p>
          </p:txBody>
        </p:sp>
        <p:cxnSp>
          <p:nvCxnSpPr>
            <p:cNvPr id="23" name="Straight Connector 22"/>
            <p:cNvCxnSpPr>
              <a:endCxn id="21" idx="11"/>
            </p:cNvCxnSpPr>
            <p:nvPr/>
          </p:nvCxnSpPr>
          <p:spPr>
            <a:xfrm flipH="1">
              <a:off x="5376863" y="2524125"/>
              <a:ext cx="414337" cy="0"/>
            </a:xfrm>
            <a:prstGeom prst="line">
              <a:avLst/>
            </a:prstGeom>
            <a:ln w="12700">
              <a:solidFill>
                <a:srgbClr val="00206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/>
          <p:cNvGrpSpPr/>
          <p:nvPr/>
        </p:nvGrpSpPr>
        <p:grpSpPr>
          <a:xfrm>
            <a:off x="5184267" y="2125254"/>
            <a:ext cx="153714" cy="807145"/>
            <a:chOff x="5184267" y="2125254"/>
            <a:chExt cx="153714" cy="807145"/>
          </a:xfrm>
          <a:solidFill>
            <a:srgbClr val="00B050"/>
          </a:solidFill>
        </p:grpSpPr>
        <p:sp>
          <p:nvSpPr>
            <p:cNvPr id="27" name="Oval 26"/>
            <p:cNvSpPr/>
            <p:nvPr/>
          </p:nvSpPr>
          <p:spPr>
            <a:xfrm>
              <a:off x="5247732" y="2200183"/>
              <a:ext cx="17626" cy="36965"/>
            </a:xfrm>
            <a:prstGeom prst="ellipse">
              <a:avLst/>
            </a:prstGeom>
            <a:grpFill/>
            <a:ln w="63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94" name="Oval 93"/>
            <p:cNvSpPr/>
            <p:nvPr/>
          </p:nvSpPr>
          <p:spPr>
            <a:xfrm>
              <a:off x="5195964" y="2332812"/>
              <a:ext cx="17626" cy="38443"/>
            </a:xfrm>
            <a:prstGeom prst="ellipse">
              <a:avLst/>
            </a:prstGeom>
            <a:grpFill/>
            <a:ln w="63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95" name="Oval 94"/>
            <p:cNvSpPr/>
            <p:nvPr/>
          </p:nvSpPr>
          <p:spPr>
            <a:xfrm>
              <a:off x="5224276" y="2513519"/>
              <a:ext cx="21328" cy="37880"/>
            </a:xfrm>
            <a:prstGeom prst="ellipse">
              <a:avLst/>
            </a:prstGeom>
            <a:grpFill/>
            <a:ln w="63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96" name="Oval 95"/>
            <p:cNvSpPr/>
            <p:nvPr/>
          </p:nvSpPr>
          <p:spPr>
            <a:xfrm>
              <a:off x="5184267" y="2711162"/>
              <a:ext cx="21328" cy="37880"/>
            </a:xfrm>
            <a:prstGeom prst="ellipse">
              <a:avLst/>
            </a:prstGeom>
            <a:grpFill/>
            <a:ln w="63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97" name="Oval 96"/>
            <p:cNvSpPr/>
            <p:nvPr/>
          </p:nvSpPr>
          <p:spPr>
            <a:xfrm>
              <a:off x="5227324" y="2818319"/>
              <a:ext cx="19389" cy="37880"/>
            </a:xfrm>
            <a:prstGeom prst="ellipse">
              <a:avLst/>
            </a:prstGeom>
            <a:grpFill/>
            <a:ln w="63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98" name="Oval 97"/>
            <p:cNvSpPr/>
            <p:nvPr/>
          </p:nvSpPr>
          <p:spPr>
            <a:xfrm>
              <a:off x="5263823" y="2894519"/>
              <a:ext cx="19389" cy="37880"/>
            </a:xfrm>
            <a:prstGeom prst="ellipse">
              <a:avLst/>
            </a:prstGeom>
            <a:grpFill/>
            <a:ln w="63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01" name="Oval 100"/>
            <p:cNvSpPr/>
            <p:nvPr/>
          </p:nvSpPr>
          <p:spPr>
            <a:xfrm>
              <a:off x="5263822" y="2689058"/>
              <a:ext cx="19389" cy="37880"/>
            </a:xfrm>
            <a:prstGeom prst="ellipse">
              <a:avLst/>
            </a:prstGeom>
            <a:grpFill/>
            <a:ln w="63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02" name="Oval 101"/>
            <p:cNvSpPr/>
            <p:nvPr/>
          </p:nvSpPr>
          <p:spPr>
            <a:xfrm>
              <a:off x="5267879" y="2359486"/>
              <a:ext cx="17626" cy="34436"/>
            </a:xfrm>
            <a:prstGeom prst="ellipse">
              <a:avLst/>
            </a:prstGeom>
            <a:grpFill/>
            <a:ln w="63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03" name="Oval 102"/>
            <p:cNvSpPr/>
            <p:nvPr/>
          </p:nvSpPr>
          <p:spPr>
            <a:xfrm>
              <a:off x="5318592" y="2495550"/>
              <a:ext cx="19389" cy="37880"/>
            </a:xfrm>
            <a:prstGeom prst="ellipse">
              <a:avLst/>
            </a:prstGeom>
            <a:grpFill/>
            <a:ln w="63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04" name="Oval 103"/>
            <p:cNvSpPr/>
            <p:nvPr/>
          </p:nvSpPr>
          <p:spPr>
            <a:xfrm>
              <a:off x="5307150" y="2125254"/>
              <a:ext cx="19389" cy="37880"/>
            </a:xfrm>
            <a:prstGeom prst="ellipse">
              <a:avLst/>
            </a:prstGeom>
            <a:grpFill/>
            <a:ln w="63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sp>
        <p:nvSpPr>
          <p:cNvPr id="106" name="Rectangle 105"/>
          <p:cNvSpPr/>
          <p:nvPr/>
        </p:nvSpPr>
        <p:spPr>
          <a:xfrm>
            <a:off x="1585603" y="820537"/>
            <a:ext cx="700118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000" dirty="0" smtClean="0">
                <a:latin typeface="Bookman Old Style" pitchFamily="18" charset="0"/>
              </a:rPr>
              <a:t>When light energy enters inside, water molecules split into hydrogen and oxygen.</a:t>
            </a:r>
            <a:endParaRPr lang="en-IN" sz="2000" dirty="0">
              <a:latin typeface="Bookman Old Style" pitchFamily="18" charset="0"/>
            </a:endParaRPr>
          </a:p>
        </p:txBody>
      </p:sp>
      <p:sp>
        <p:nvSpPr>
          <p:cNvPr id="107" name="Rectangle 106"/>
          <p:cNvSpPr/>
          <p:nvPr/>
        </p:nvSpPr>
        <p:spPr>
          <a:xfrm>
            <a:off x="1585603" y="820537"/>
            <a:ext cx="700118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000" dirty="0" smtClean="0">
                <a:latin typeface="Bookman Old Style" pitchFamily="18" charset="0"/>
              </a:rPr>
              <a:t>This releases energy in the form of ATP (Adenosine Tri </a:t>
            </a:r>
            <a:r>
              <a:rPr lang="en-IN" sz="2000" dirty="0" err="1" smtClean="0">
                <a:latin typeface="Bookman Old Style" pitchFamily="18" charset="0"/>
              </a:rPr>
              <a:t>Phospate</a:t>
            </a:r>
            <a:r>
              <a:rPr lang="en-IN" sz="2000" dirty="0" smtClean="0">
                <a:latin typeface="Bookman Old Style" pitchFamily="18" charset="0"/>
              </a:rPr>
              <a:t>).</a:t>
            </a:r>
            <a:endParaRPr lang="en-IN" sz="2000" dirty="0">
              <a:latin typeface="Bookman Old Style" pitchFamily="18" charset="0"/>
            </a:endParaRPr>
          </a:p>
        </p:txBody>
      </p:sp>
      <p:sp>
        <p:nvSpPr>
          <p:cNvPr id="108" name="Rectangle 107"/>
          <p:cNvSpPr/>
          <p:nvPr/>
        </p:nvSpPr>
        <p:spPr>
          <a:xfrm>
            <a:off x="1585603" y="873264"/>
            <a:ext cx="700118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000" dirty="0" smtClean="0">
                <a:latin typeface="Bookman Old Style" pitchFamily="18" charset="0"/>
              </a:rPr>
              <a:t>This energy is used to convert Carbon dioxide and Hydrogen into carbohydrates. i.e., glucose (C</a:t>
            </a:r>
            <a:r>
              <a:rPr lang="en-IN" sz="2000" baseline="-25000" dirty="0" smtClean="0">
                <a:latin typeface="Bookman Old Style" pitchFamily="18" charset="0"/>
              </a:rPr>
              <a:t>6</a:t>
            </a:r>
            <a:r>
              <a:rPr lang="en-IN" sz="2000" dirty="0" smtClean="0">
                <a:latin typeface="Bookman Old Style" pitchFamily="18" charset="0"/>
              </a:rPr>
              <a:t>H</a:t>
            </a:r>
            <a:r>
              <a:rPr lang="en-IN" sz="2000" baseline="-25000" dirty="0" smtClean="0">
                <a:latin typeface="Bookman Old Style" pitchFamily="18" charset="0"/>
              </a:rPr>
              <a:t>12</a:t>
            </a:r>
            <a:r>
              <a:rPr lang="en-IN" sz="2000" dirty="0" smtClean="0">
                <a:latin typeface="Bookman Old Style" pitchFamily="18" charset="0"/>
              </a:rPr>
              <a:t>O</a:t>
            </a:r>
            <a:r>
              <a:rPr lang="en-IN" sz="2000" baseline="-25000" dirty="0" smtClean="0">
                <a:latin typeface="Bookman Old Style" pitchFamily="18" charset="0"/>
              </a:rPr>
              <a:t>6</a:t>
            </a:r>
            <a:r>
              <a:rPr lang="en-IN" sz="2000" dirty="0" smtClean="0">
                <a:latin typeface="Bookman Old Style" pitchFamily="18" charset="0"/>
              </a:rPr>
              <a:t>).</a:t>
            </a:r>
            <a:endParaRPr lang="en-IN" sz="2000" dirty="0">
              <a:latin typeface="Bookman Old Style" pitchFamily="18" charset="0"/>
            </a:endParaRPr>
          </a:p>
        </p:txBody>
      </p:sp>
      <p:sp>
        <p:nvSpPr>
          <p:cNvPr id="109" name="Rectangle 108"/>
          <p:cNvSpPr/>
          <p:nvPr/>
        </p:nvSpPr>
        <p:spPr>
          <a:xfrm>
            <a:off x="1504294" y="851025"/>
            <a:ext cx="716380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000" dirty="0" smtClean="0">
                <a:latin typeface="Bookman Old Style" pitchFamily="18" charset="0"/>
              </a:rPr>
              <a:t>Water vapour and oxygen are formed as by products.</a:t>
            </a:r>
          </a:p>
          <a:p>
            <a:r>
              <a:rPr lang="en-IN" sz="2000" dirty="0" smtClean="0">
                <a:latin typeface="Bookman Old Style" pitchFamily="18" charset="0"/>
              </a:rPr>
              <a:t>They are given out through the stomata.</a:t>
            </a:r>
            <a:endParaRPr lang="en-IN" sz="2000" dirty="0">
              <a:latin typeface="Bookman Old Style" pitchFamily="18" charset="0"/>
            </a:endParaRPr>
          </a:p>
        </p:txBody>
      </p:sp>
      <p:sp>
        <p:nvSpPr>
          <p:cNvPr id="110" name="Rectangle 109"/>
          <p:cNvSpPr/>
          <p:nvPr/>
        </p:nvSpPr>
        <p:spPr>
          <a:xfrm>
            <a:off x="1585603" y="974425"/>
            <a:ext cx="700118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000" dirty="0" smtClean="0">
                <a:latin typeface="Bookman Old Style" pitchFamily="18" charset="0"/>
              </a:rPr>
              <a:t>Reaction for photosynthesis :</a:t>
            </a:r>
            <a:endParaRPr lang="en-IN" sz="2000" dirty="0">
              <a:latin typeface="Bookman Old Style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3417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37" presetClass="path" presetSubtype="0" repeatCount="500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00031 C -0.00191 0.00123 -0.00937 0.00555 -0.01632 0.00957 C -0.02326 0.01358 -0.03212 0.0216 -0.04219 0.02438 C -0.05156 0.02685 -0.0684 0.02778 -0.07726 0.02623 C -0.09132 0.02438 -0.11337 0.00864 -0.12326 0.00463 " pathEditMode="relative" rAng="0" ptsTypes="fafff">
                                      <p:cBhvr>
                                        <p:cTn id="1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163" y="1389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37" presetClass="path" presetSubtype="0" repeatCount="500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1.60494E-6 C -0.00156 0.00494 -0.00365 0.01667 -0.00851 0.02932 C -0.01337 0.04228 -0.02049 0.06173 -0.02952 0.07685 C -0.03681 0.09259 -0.0533 0.11111 -0.06163 0.11944 C -0.07448 0.13086 -0.09688 0.14136 -0.10643 0.14537 " pathEditMode="relative" rAng="0" ptsTypes="faffF">
                                      <p:cBhvr>
                                        <p:cTn id="20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330" y="725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37" presetClass="path" presetSubtype="0" repeatCount="300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0.00694 C -0.00555 0.00972 -0.01527 0.01458 -0.02934 0.01528 C -0.0434 0.01597 -0.06423 0.01898 -0.08455 0.01435 C -0.10365 0.01481 -0.13438 -0.00046 -0.14983 -0.00857 C -0.17188 -0.02222 -0.20452 -0.05371 -0.21806 -0.06806 " pathEditMode="relative" rAng="2934455" ptsTypes="faffF">
                                      <p:cBhvr>
                                        <p:cTn id="109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903" y="-375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37" presetClass="path" presetSubtype="0" repeatCount="300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4.19753E-6 C 0.01961 -0.00093 0.08906 0.01018 0.11788 -0.00587 C 0.1467 -0.02192 0.16145 -0.07747 0.17291 -0.0963 " pathEditMode="relative" rAng="0" ptsTypes="faf">
                                      <p:cBhvr>
                                        <p:cTn id="126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646" y="-43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37" presetClass="path" presetSubtype="0" repeatCount="300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-3.7037E-7 C -0.00451 0.00216 -0.0026 -0.03796 -0.00104 -0.05432 C 0.00069 -0.07068 0.00382 -0.08025 0.02604 -0.09506 C 0.04826 -0.10988 0.07986 -0.11574 0.09687 -0.12839 C 0.11389 -0.14136 0.12726 -0.17469 0.13368 -0.22099 C 0.1401 -0.26728 0.13507 -0.36821 0.13542 -0.4071 " pathEditMode="relative" rAng="0" ptsTypes="fsssaf">
                                      <p:cBhvr>
                                        <p:cTn id="136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771" y="-20247"/>
                                    </p:animMotion>
                                  </p:childTnLst>
                                </p:cTn>
                              </p:par>
                              <p:par>
                                <p:cTn id="137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39" dur="2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6000"/>
                            </p:stCondLst>
                            <p:childTnLst>
                              <p:par>
                                <p:cTn id="144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45" dur="2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500"/>
                            </p:stCondLst>
                            <p:childTnLst>
                              <p:par>
                                <p:cTn id="15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26" presetClass="emph" presetSubtype="0" repeatCount="3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1" dur="500" tmFilter="0, 0; .2, .5; .8, .5; 1, 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2" dur="250" autoRev="1" fill="hold"/>
                                        <p:tgtEl>
                                          <p:spTgt spid="2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6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5" dur="500"/>
                                        <p:tgtEl>
                                          <p:spTgt spid="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>
                      <p:stCondLst>
                        <p:cond delay="indefinite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2" dur="2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>
                      <p:stCondLst>
                        <p:cond delay="indefinite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98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9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0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2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03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0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7" fill="hold">
                            <p:stCondLst>
                              <p:cond delay="500"/>
                            </p:stCondLst>
                            <p:childTnLst>
                              <p:par>
                                <p:cTn id="20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2.59259E-6 L -3.05556E-6 0.09444 " pathEditMode="relative" rAng="0" ptsTypes="AA">
                                      <p:cBhvr>
                                        <p:cTn id="224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722"/>
                                    </p:animMotion>
                                  </p:childTnLst>
                                </p:cTn>
                              </p:par>
                              <p:par>
                                <p:cTn id="22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2.59259E-6 L -0.02691 0.0787 " pathEditMode="relative" rAng="0" ptsTypes="AA">
                                      <p:cBhvr>
                                        <p:cTn id="226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54" y="3920"/>
                                    </p:animMotion>
                                  </p:childTnLst>
                                </p:cTn>
                              </p:par>
                              <p:par>
                                <p:cTn id="22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2.59259E-6 L 0.02414 0.0787 " pathEditMode="relative" rAng="0" ptsTypes="AA">
                                      <p:cBhvr>
                                        <p:cTn id="228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98" y="392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9" fill="hold">
                      <p:stCondLst>
                        <p:cond delay="indefinite"/>
                      </p:stCondLst>
                      <p:childTnLst>
                        <p:par>
                          <p:cTn id="230" fill="hold">
                            <p:stCondLst>
                              <p:cond delay="0"/>
                            </p:stCondLst>
                            <p:childTnLst>
                              <p:par>
                                <p:cTn id="2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3" fill="hold">
                      <p:stCondLst>
                        <p:cond delay="indefinite"/>
                      </p:stCondLst>
                      <p:childTnLst>
                        <p:par>
                          <p:cTn id="234" fill="hold">
                            <p:stCondLst>
                              <p:cond delay="0"/>
                            </p:stCondLst>
                            <p:childTnLst>
                              <p:par>
                                <p:cTn id="2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7" fill="hold">
                      <p:stCondLst>
                        <p:cond delay="indefinite"/>
                      </p:stCondLst>
                      <p:childTnLst>
                        <p:par>
                          <p:cTn id="238" fill="hold">
                            <p:stCondLst>
                              <p:cond delay="0"/>
                            </p:stCondLst>
                            <p:childTnLst>
                              <p:par>
                                <p:cTn id="239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1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2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4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6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9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1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2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4" fill="hold">
                            <p:stCondLst>
                              <p:cond delay="500"/>
                            </p:stCondLst>
                            <p:childTnLst>
                              <p:par>
                                <p:cTn id="255" presetID="26" presetClass="emph" presetSubtype="0" repeatCount="2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6" dur="500" tmFilter="0, 0; .2, .5; .8, .5; 1, 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7" dur="250" autoRev="1" fill="hold"/>
                                        <p:tgtEl>
                                          <p:spTgt spid="6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58" presetID="26" presetClass="emph" presetSubtype="0" repeatCount="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9" dur="500" tmFilter="0, 0; .2, .5; .8, .5; 1, 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60" dur="250" autoRev="1" fill="hold"/>
                                        <p:tgtEl>
                                          <p:spTgt spid="6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61" presetID="26" presetClass="emph" presetSubtype="0" repeatCount="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2" dur="500" tmFilter="0, 0; .2, .5; .8, .5; 1, 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63" dur="250" autoRev="1" fill="hold"/>
                                        <p:tgtEl>
                                          <p:spTgt spid="6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4" fill="hold">
                      <p:stCondLst>
                        <p:cond delay="indefinite"/>
                      </p:stCondLst>
                      <p:childTnLst>
                        <p:par>
                          <p:cTn id="265" fill="hold">
                            <p:stCondLst>
                              <p:cond delay="0"/>
                            </p:stCondLst>
                            <p:childTnLst>
                              <p:par>
                                <p:cTn id="26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8" fill="hold">
                      <p:stCondLst>
                        <p:cond delay="indefinite"/>
                      </p:stCondLst>
                      <p:childTnLst>
                        <p:par>
                          <p:cTn id="269" fill="hold">
                            <p:stCondLst>
                              <p:cond delay="0"/>
                            </p:stCondLst>
                            <p:childTnLst>
                              <p:par>
                                <p:cTn id="27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2" fill="hold">
                            <p:stCondLst>
                              <p:cond delay="500"/>
                            </p:stCondLst>
                            <p:childTnLst>
                              <p:par>
                                <p:cTn id="273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4" dur="2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7" dur="2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1" fill="hold">
                      <p:stCondLst>
                        <p:cond delay="indefinite"/>
                      </p:stCondLst>
                      <p:childTnLst>
                        <p:par>
                          <p:cTn id="282" fill="hold">
                            <p:stCondLst>
                              <p:cond delay="0"/>
                            </p:stCondLst>
                            <p:childTnLst>
                              <p:par>
                                <p:cTn id="283" presetID="37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413 0.0787 L 0.08524 0.21975 C 0.09705 0.26975 0.09496 0.36543 0.09496 0.41111 " pathEditMode="relative" rAng="0" ptsTypes="FfF">
                                      <p:cBhvr>
                                        <p:cTn id="284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46" y="16605"/>
                                    </p:animMotion>
                                  </p:childTnLst>
                                </p:cTn>
                              </p:par>
                              <p:par>
                                <p:cTn id="285" presetID="3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52 0.09135 C 0.02101 0.08518 0.06927 0.12685 0.10226 0.12685 C 0.13524 0.12685 0.16875 0.11389 0.19878 0.09135 C 0.22882 0.06882 0.26493 0.0108 0.28212 -0.00803 " pathEditMode="relative" rAng="0" ptsTypes="faaf">
                                      <p:cBhvr>
                                        <p:cTn id="286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080" y="-3210"/>
                                    </p:animMotion>
                                  </p:childTnLst>
                                </p:cTn>
                              </p:par>
                              <p:par>
                                <p:cTn id="287" presetID="3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622 0.07808 C -0.01233 0.08086 0.02222 0.10185 0.05712 0.09568 C 0.09115 0.0929 0.14566 0.07932 0.17795 0.06173 C 0.21024 0.04413 0.23542 0.00432 0.25052 -0.01081 " pathEditMode="relative" rAng="0" ptsTypes="faaf">
                                      <p:cBhvr>
                                        <p:cTn id="288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837" y="-3272"/>
                                    </p:animMotion>
                                  </p:childTnLst>
                                </p:cTn>
                              </p:par>
                              <p:par>
                                <p:cTn id="289" presetID="3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2.71605E-6 C 0.01112 0.00679 0.04306 0.03796 0.06702 0.04012 C 0.09098 0.04228 0.11997 0.03919 0.14376 0.01327 C 0.16754 -0.01266 0.19566 -0.08951 0.20938 -0.11636 " pathEditMode="relative" rAng="0" ptsTypes="faaF">
                                      <p:cBhvr>
                                        <p:cTn id="290" dur="2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69" y="-370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1" fill="hold">
                            <p:stCondLst>
                              <p:cond delay="2000"/>
                            </p:stCondLst>
                            <p:childTnLst>
                              <p:par>
                                <p:cTn id="29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4" fill="hold">
                      <p:stCondLst>
                        <p:cond delay="indefinite"/>
                      </p:stCondLst>
                      <p:childTnLst>
                        <p:par>
                          <p:cTn id="295" fill="hold">
                            <p:stCondLst>
                              <p:cond delay="0"/>
                            </p:stCondLst>
                            <p:childTnLst>
                              <p:par>
                                <p:cTn id="296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97" dur="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8" dur="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9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1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02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3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0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6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07" dur="5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8" dur="5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0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1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12" dur="50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3" dur="50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1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6" fill="hold">
                            <p:stCondLst>
                              <p:cond delay="500"/>
                            </p:stCondLst>
                            <p:childTnLst>
                              <p:par>
                                <p:cTn id="3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9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0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2" fill="hold">
                      <p:stCondLst>
                        <p:cond delay="indefinite"/>
                      </p:stCondLst>
                      <p:childTnLst>
                        <p:par>
                          <p:cTn id="323" fill="hold">
                            <p:stCondLst>
                              <p:cond delay="0"/>
                            </p:stCondLst>
                            <p:childTnLst>
                              <p:par>
                                <p:cTn id="3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6" fill="hold">
                      <p:stCondLst>
                        <p:cond delay="indefinite"/>
                      </p:stCondLst>
                      <p:childTnLst>
                        <p:par>
                          <p:cTn id="327" fill="hold">
                            <p:stCondLst>
                              <p:cond delay="0"/>
                            </p:stCondLst>
                            <p:childTnLst>
                              <p:par>
                                <p:cTn id="32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0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1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5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6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8" fill="hold">
                            <p:stCondLst>
                              <p:cond delay="500"/>
                            </p:stCondLst>
                            <p:childTnLst>
                              <p:par>
                                <p:cTn id="339" presetID="37" presetClass="path" presetSubtype="0" repeatCount="300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7 0.0037 C -0.03229 0.04661 -0.1382 0.16759 -0.17101 0.23951 C -0.20382 0.31142 -0.19167 0.39691 -0.19705 0.43457 " pathEditMode="relative" rAng="0" ptsTypes="faf">
                                      <p:cBhvr>
                                        <p:cTn id="340" dur="2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208" y="21543"/>
                                    </p:animMotion>
                                  </p:childTnLst>
                                </p:cTn>
                              </p:par>
                              <p:par>
                                <p:cTn id="341" presetID="37" presetClass="path" presetSubtype="0" repeatCount="300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3.7037E-7 C -0.00035 -0.01327 -0.12639 0.12191 -0.15608 0.20154 C -0.18577 0.28117 -0.17327 0.41975 -0.17778 0.47716 " pathEditMode="relative" rAng="0" ptsTypes="faf">
                                      <p:cBhvr>
                                        <p:cTn id="342" dur="2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288" y="23179"/>
                                    </p:animMotion>
                                  </p:childTnLst>
                                </p:cTn>
                              </p:par>
                              <p:par>
                                <p:cTn id="3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5" fill="hold">
                            <p:stCondLst>
                              <p:cond delay="6500"/>
                            </p:stCondLst>
                            <p:childTnLst>
                              <p:par>
                                <p:cTn id="346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9" fill="hold">
                            <p:stCondLst>
                              <p:cond delay="7000"/>
                            </p:stCondLst>
                            <p:childTnLst>
                              <p:par>
                                <p:cTn id="35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2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3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4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5" fill="hold">
                            <p:stCondLst>
                              <p:cond delay="7500"/>
                            </p:stCondLst>
                            <p:childTnLst>
                              <p:par>
                                <p:cTn id="356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0" fill="hold">
                      <p:stCondLst>
                        <p:cond delay="indefinite"/>
                      </p:stCondLst>
                      <p:childTnLst>
                        <p:par>
                          <p:cTn id="361" fill="hold">
                            <p:stCondLst>
                              <p:cond delay="0"/>
                            </p:stCondLst>
                            <p:childTnLst>
                              <p:par>
                                <p:cTn id="36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4" fill="hold">
                      <p:stCondLst>
                        <p:cond delay="indefinite"/>
                      </p:stCondLst>
                      <p:childTnLst>
                        <p:par>
                          <p:cTn id="365" fill="hold">
                            <p:stCondLst>
                              <p:cond delay="0"/>
                            </p:stCondLst>
                            <p:childTnLst>
                              <p:par>
                                <p:cTn id="36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8" fill="hold">
                      <p:stCondLst>
                        <p:cond delay="indefinite"/>
                      </p:stCondLst>
                      <p:childTnLst>
                        <p:par>
                          <p:cTn id="369" fill="hold">
                            <p:stCondLst>
                              <p:cond delay="0"/>
                            </p:stCondLst>
                            <p:childTnLst>
                              <p:par>
                                <p:cTn id="3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" grpId="0" animBg="1"/>
      <p:bldP spid="79" grpId="0"/>
      <p:bldP spid="90" grpId="0"/>
      <p:bldP spid="90" grpId="1"/>
      <p:bldP spid="91" grpId="0"/>
      <p:bldP spid="91" grpId="1"/>
      <p:bldP spid="92" grpId="0"/>
      <p:bldP spid="92" grpId="1"/>
      <p:bldP spid="93" grpId="0" build="allAtOnce"/>
      <p:bldP spid="21" grpId="0" animBg="1"/>
      <p:bldP spid="21" grpId="1" animBg="1"/>
      <p:bldP spid="106" grpId="0"/>
      <p:bldP spid="106" grpId="1"/>
      <p:bldP spid="107" grpId="0"/>
      <p:bldP spid="107" grpId="1"/>
      <p:bldP spid="108" grpId="0"/>
      <p:bldP spid="108" grpId="1"/>
      <p:bldP spid="109" grpId="0"/>
      <p:bldP spid="109" grpId="1"/>
      <p:bldP spid="110" grpId="0"/>
      <p:bldP spid="110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36632" y="283651"/>
            <a:ext cx="8054502" cy="4523363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Bookman Old Style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37283" y="282732"/>
            <a:ext cx="8053200" cy="4525200"/>
          </a:xfrm>
          <a:prstGeom prst="rect">
            <a:avLst/>
          </a:prstGeom>
          <a:gradFill flip="none" rotWithShape="1">
            <a:gsLst>
              <a:gs pos="0">
                <a:srgbClr val="000000"/>
              </a:gs>
              <a:gs pos="20000">
                <a:srgbClr val="000040"/>
              </a:gs>
              <a:gs pos="50000">
                <a:srgbClr val="400040"/>
              </a:gs>
              <a:gs pos="75000">
                <a:srgbClr val="8F0040"/>
              </a:gs>
              <a:gs pos="89999">
                <a:srgbClr val="F27300"/>
              </a:gs>
              <a:gs pos="100000">
                <a:srgbClr val="FFBF00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latin typeface="Bookman Old Style" pitchFamily="18" charset="0"/>
              </a:rPr>
              <a:t> </a:t>
            </a:r>
            <a:endParaRPr lang="en-US" sz="2000" dirty="0">
              <a:latin typeface="Bookman Old Style" pitchFamily="18" charset="0"/>
            </a:endParaRPr>
          </a:p>
        </p:txBody>
      </p:sp>
      <p:pic>
        <p:nvPicPr>
          <p:cNvPr id="4" name="Picture 2" descr="Cacuts Clip Art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2758" y="1327150"/>
            <a:ext cx="2143125" cy="2828925"/>
          </a:xfrm>
          <a:prstGeom prst="rect">
            <a:avLst/>
          </a:prstGeom>
          <a:noFill/>
        </p:spPr>
      </p:pic>
      <p:sp>
        <p:nvSpPr>
          <p:cNvPr id="5" name="Freeform 4"/>
          <p:cNvSpPr/>
          <p:nvPr/>
        </p:nvSpPr>
        <p:spPr>
          <a:xfrm>
            <a:off x="847556" y="4222752"/>
            <a:ext cx="2786114" cy="400110"/>
          </a:xfrm>
          <a:custGeom>
            <a:avLst/>
            <a:gdLst>
              <a:gd name="connsiteX0" fmla="*/ 0 w 20"/>
              <a:gd name="connsiteY0" fmla="*/ 2 h 20"/>
              <a:gd name="connsiteX1" fmla="*/ 5 w 20"/>
              <a:gd name="connsiteY1" fmla="*/ 4 h 20"/>
              <a:gd name="connsiteX2" fmla="*/ 10 w 20"/>
              <a:gd name="connsiteY2" fmla="*/ 2 h 20"/>
              <a:gd name="connsiteX3" fmla="*/ 14 w 20"/>
              <a:gd name="connsiteY3" fmla="*/ 0 h 20"/>
              <a:gd name="connsiteX4" fmla="*/ 16 w 20"/>
              <a:gd name="connsiteY4" fmla="*/ 0 h 20"/>
              <a:gd name="connsiteX5" fmla="*/ 20 w 20"/>
              <a:gd name="connsiteY5" fmla="*/ 2 h 20"/>
              <a:gd name="connsiteX6" fmla="*/ 20 w 20"/>
              <a:gd name="connsiteY6" fmla="*/ 18 h 20"/>
              <a:gd name="connsiteX7" fmla="*/ 15 w 20"/>
              <a:gd name="connsiteY7" fmla="*/ 16 h 20"/>
              <a:gd name="connsiteX8" fmla="*/ 10 w 20"/>
              <a:gd name="connsiteY8" fmla="*/ 18 h 20"/>
              <a:gd name="connsiteX9" fmla="*/ 6 w 20"/>
              <a:gd name="connsiteY9" fmla="*/ 20 h 20"/>
              <a:gd name="connsiteX10" fmla="*/ 4 w 20"/>
              <a:gd name="connsiteY10" fmla="*/ 20 h 20"/>
              <a:gd name="connsiteX11" fmla="*/ 0 w 20"/>
              <a:gd name="connsiteY11" fmla="*/ 18 h 20"/>
              <a:gd name="connsiteX12" fmla="*/ 0 w 20"/>
              <a:gd name="connsiteY12" fmla="*/ 2 h 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0" h="20">
                <a:moveTo>
                  <a:pt x="0" y="2"/>
                </a:moveTo>
                <a:cubicBezTo>
                  <a:pt x="0" y="3"/>
                  <a:pt x="2" y="4"/>
                  <a:pt x="5" y="4"/>
                </a:cubicBezTo>
                <a:cubicBezTo>
                  <a:pt x="8" y="4"/>
                  <a:pt x="10" y="3"/>
                  <a:pt x="10" y="2"/>
                </a:cubicBezTo>
                <a:cubicBezTo>
                  <a:pt x="10" y="1"/>
                  <a:pt x="12" y="0"/>
                  <a:pt x="14" y="0"/>
                </a:cubicBezTo>
                <a:lnTo>
                  <a:pt x="16" y="0"/>
                </a:lnTo>
                <a:cubicBezTo>
                  <a:pt x="18" y="0"/>
                  <a:pt x="20" y="1"/>
                  <a:pt x="20" y="2"/>
                </a:cubicBezTo>
                <a:lnTo>
                  <a:pt x="20" y="18"/>
                </a:lnTo>
                <a:cubicBezTo>
                  <a:pt x="20" y="17"/>
                  <a:pt x="18" y="16"/>
                  <a:pt x="15" y="16"/>
                </a:cubicBezTo>
                <a:cubicBezTo>
                  <a:pt x="12" y="16"/>
                  <a:pt x="10" y="17"/>
                  <a:pt x="10" y="18"/>
                </a:cubicBezTo>
                <a:cubicBezTo>
                  <a:pt x="10" y="19"/>
                  <a:pt x="8" y="20"/>
                  <a:pt x="6" y="20"/>
                </a:cubicBezTo>
                <a:lnTo>
                  <a:pt x="4" y="20"/>
                </a:lnTo>
                <a:cubicBezTo>
                  <a:pt x="2" y="20"/>
                  <a:pt x="0" y="19"/>
                  <a:pt x="0" y="18"/>
                </a:cubicBezTo>
                <a:lnTo>
                  <a:pt x="0" y="2"/>
                </a:lnTo>
                <a:close/>
              </a:path>
            </a:pathLst>
          </a:cu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Desert plants</a:t>
            </a:r>
            <a:endParaRPr lang="en-US" sz="20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</a:endParaRPr>
          </a:p>
        </p:txBody>
      </p:sp>
      <p:pic>
        <p:nvPicPr>
          <p:cNvPr id="6" name="Picture 22" descr="Moon Symbol Crescent Clip Art"/>
          <p:cNvPicPr>
            <a:picLocks noChangeAspect="1" noChangeArrowheads="1"/>
          </p:cNvPicPr>
          <p:nvPr/>
        </p:nvPicPr>
        <p:blipFill>
          <a:blip r:embed="rId3" cstate="print">
            <a:lum bright="40000" contrast="-70000"/>
          </a:blip>
          <a:srcRect/>
          <a:stretch>
            <a:fillRect/>
          </a:stretch>
        </p:blipFill>
        <p:spPr bwMode="auto">
          <a:xfrm rot="2980324" flipV="1">
            <a:off x="7169210" y="668959"/>
            <a:ext cx="1159838" cy="1408090"/>
          </a:xfrm>
          <a:prstGeom prst="rect">
            <a:avLst/>
          </a:prstGeom>
          <a:noFill/>
        </p:spPr>
      </p:pic>
      <p:sp>
        <p:nvSpPr>
          <p:cNvPr id="7" name="Oval 6"/>
          <p:cNvSpPr/>
          <p:nvPr/>
        </p:nvSpPr>
        <p:spPr>
          <a:xfrm>
            <a:off x="2981156" y="1403351"/>
            <a:ext cx="852486" cy="409572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CO</a:t>
            </a:r>
            <a:r>
              <a:rPr lang="en-US" sz="1600" b="1" baseline="-25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2</a:t>
            </a:r>
            <a:endParaRPr lang="en-US" sz="1600" b="1" baseline="-25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</a:endParaRPr>
          </a:p>
        </p:txBody>
      </p:sp>
      <p:sp>
        <p:nvSpPr>
          <p:cNvPr id="8" name="Oval 7"/>
          <p:cNvSpPr/>
          <p:nvPr/>
        </p:nvSpPr>
        <p:spPr>
          <a:xfrm>
            <a:off x="1325880" y="2393951"/>
            <a:ext cx="852486" cy="409572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CO</a:t>
            </a:r>
            <a:r>
              <a:rPr lang="en-US" sz="1600" b="1" baseline="-25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2</a:t>
            </a:r>
            <a:endParaRPr lang="en-US" sz="1600" b="1" baseline="-25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95156" y="2190750"/>
            <a:ext cx="2209800" cy="707886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1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1">
                  <a:lumMod val="40000"/>
                  <a:lumOff val="6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Times New Roman" pitchFamily="18" charset="0"/>
              </a:rPr>
              <a:t>Intermediate product</a:t>
            </a:r>
            <a:endParaRPr lang="en-US" sz="20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cs typeface="Times New Roman" pitchFamily="18" charset="0"/>
            </a:endParaRPr>
          </a:p>
        </p:txBody>
      </p:sp>
      <p:pic>
        <p:nvPicPr>
          <p:cNvPr id="10" name="Picture 7" descr="Sun Clip Art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277100" y="342900"/>
            <a:ext cx="1295400" cy="1295400"/>
          </a:xfrm>
          <a:prstGeom prst="rect">
            <a:avLst/>
          </a:prstGeom>
          <a:noFill/>
        </p:spPr>
      </p:pic>
      <p:sp>
        <p:nvSpPr>
          <p:cNvPr id="11" name="Rectangle 10"/>
          <p:cNvSpPr/>
          <p:nvPr/>
        </p:nvSpPr>
        <p:spPr>
          <a:xfrm>
            <a:off x="542758" y="361950"/>
            <a:ext cx="6572417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b="1" dirty="0" smtClean="0">
                <a:ln w="1905"/>
                <a:solidFill>
                  <a:srgbClr val="FF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Then during day time the intermediate product is acted upon by energy absorbed by </a:t>
            </a:r>
            <a:r>
              <a:rPr lang="en-US" sz="2000" b="1" dirty="0" smtClean="0">
                <a:ln w="1905"/>
                <a:solidFill>
                  <a:srgbClr val="008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chlorophyll and converted into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581400" y="2037500"/>
            <a:ext cx="4972050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b="1" dirty="0" smtClean="0">
                <a:ln w="1905"/>
                <a:solidFill>
                  <a:srgbClr val="FF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The steps of photosynthesis do not take place one after another immediately</a:t>
            </a:r>
          </a:p>
        </p:txBody>
      </p:sp>
      <p:sp>
        <p:nvSpPr>
          <p:cNvPr id="13" name="Cloud Callout 12"/>
          <p:cNvSpPr/>
          <p:nvPr/>
        </p:nvSpPr>
        <p:spPr>
          <a:xfrm>
            <a:off x="960566" y="3105150"/>
            <a:ext cx="3993724" cy="919576"/>
          </a:xfrm>
          <a:prstGeom prst="cloudCallout">
            <a:avLst>
              <a:gd name="adj1" fmla="val -14786"/>
              <a:gd name="adj2" fmla="val -104152"/>
            </a:avLst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b="1" dirty="0" smtClean="0">
                <a:solidFill>
                  <a:schemeClr val="bg1"/>
                </a:solidFill>
                <a:latin typeface="Bookman Old Style" pitchFamily="18" charset="0"/>
              </a:rPr>
              <a:t>Product before the final product</a:t>
            </a:r>
            <a:endParaRPr lang="en-IN" sz="2000" b="1" dirty="0">
              <a:solidFill>
                <a:schemeClr val="bg1"/>
              </a:solidFill>
              <a:latin typeface="Bookman Old Style" pitchFamily="18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85801" y="438150"/>
            <a:ext cx="79248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rgbClr val="002060"/>
                </a:solidFill>
                <a:latin typeface="Bookman Old Style" pitchFamily="18" charset="0"/>
              </a:rPr>
              <a:t>Take in CO</a:t>
            </a:r>
            <a:r>
              <a:rPr lang="en-US" sz="2000" baseline="-25000" dirty="0" smtClean="0">
                <a:solidFill>
                  <a:srgbClr val="002060"/>
                </a:solidFill>
                <a:latin typeface="Bookman Old Style" pitchFamily="18" charset="0"/>
              </a:rPr>
              <a:t>2</a:t>
            </a:r>
            <a:r>
              <a:rPr lang="en-US" sz="2000" dirty="0" smtClean="0">
                <a:solidFill>
                  <a:srgbClr val="002060"/>
                </a:solidFill>
                <a:latin typeface="Bookman Old Style" pitchFamily="18" charset="0"/>
              </a:rPr>
              <a:t> at night</a:t>
            </a:r>
            <a:endParaRPr lang="en-IN" sz="2000" baseline="-25000" dirty="0">
              <a:solidFill>
                <a:srgbClr val="002060"/>
              </a:solidFill>
              <a:latin typeface="Bookman Old Style" pitchFamily="18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85801" y="838260"/>
            <a:ext cx="79248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rgbClr val="FFFF00"/>
                </a:solidFill>
                <a:latin typeface="Bookman Old Style" pitchFamily="18" charset="0"/>
              </a:rPr>
              <a:t>And convert it into</a:t>
            </a:r>
            <a:endParaRPr lang="en-IN" sz="2000" baseline="-25000" dirty="0">
              <a:solidFill>
                <a:srgbClr val="FFFF00"/>
              </a:solidFill>
              <a:latin typeface="Bookman Old Style" pitchFamily="18" charset="0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914400" y="2441435"/>
            <a:ext cx="1709028" cy="457201"/>
            <a:chOff x="2044022" y="2223642"/>
            <a:chExt cx="1348907" cy="457201"/>
          </a:xfrm>
        </p:grpSpPr>
        <p:sp>
          <p:nvSpPr>
            <p:cNvPr id="18" name="Rounded Rectangle 17"/>
            <p:cNvSpPr/>
            <p:nvPr/>
          </p:nvSpPr>
          <p:spPr>
            <a:xfrm>
              <a:off x="2167546" y="2267393"/>
              <a:ext cx="1157600" cy="413450"/>
            </a:xfrm>
            <a:prstGeom prst="roundRect">
              <a:avLst>
                <a:gd name="adj" fmla="val 44222"/>
              </a:avLst>
            </a:prstGeom>
            <a:gradFill>
              <a:gsLst>
                <a:gs pos="0">
                  <a:schemeClr val="accent3">
                    <a:shade val="51000"/>
                    <a:satMod val="130000"/>
                    <a:alpha val="0"/>
                  </a:schemeClr>
                </a:gs>
                <a:gs pos="81000">
                  <a:schemeClr val="accent3">
                    <a:shade val="93000"/>
                    <a:satMod val="130000"/>
                  </a:schemeClr>
                </a:gs>
                <a:gs pos="100000">
                  <a:schemeClr val="accent3">
                    <a:shade val="94000"/>
                    <a:satMod val="135000"/>
                  </a:schemeClr>
                </a:gs>
              </a:gsLst>
            </a:gradFill>
            <a:ln>
              <a:noFill/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2044022" y="2223642"/>
              <a:ext cx="134890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b="1" dirty="0" smtClean="0">
                  <a:solidFill>
                    <a:schemeClr val="bg1">
                      <a:lumMod val="9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man Old Style" pitchFamily="18" charset="0"/>
                </a:rPr>
                <a:t> (Glucose)</a:t>
              </a:r>
              <a:endParaRPr lang="en-IN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63865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0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7881 0.00532 C -0.0802 0.0074 -0.08229 0.00878 -0.08298 0.01133 C -0.0842 0.01549 -0.08194 0.02012 -0.08159 0.02428 C -0.08159 0.02798 -0.08263 0.03469 -0.08229 0.03492 C -0.08229 0.03561 -0.07916 0.04509 -0.07881 0.04556 C -0.07829 0.05041 -0.08072 0.05481 -0.08194 0.05758 C -0.07864 0.07516 -0.09149 0.074 -0.0993 0.07701 C -0.10277 0.07493 -0.10642 0.07123 -0.10989 0.06984 C -0.11979 0.06683 -0.121 0.071 -0.12812 0.07562 C -0.13125 0.07632 -0.13402 0.07608 -0.13385 0.08325 C -0.1335 0.08557 -0.13177 0.08788 -0.13107 0.08996 C -0.12986 0.09505 -0.12899 0.0999 -0.12795 0.10384 C -0.11475 0.13136 -0.11284 0.12719 -0.11857 0.14199 C -0.1302 0.15148 -0.13159 0.15402 -0.1434 0.15633 C -0.14913 0.1487 -0.15295 0.14755 -0.15954 0.14315 C -0.16493 0.14014 -0.17204 0.13043 -0.17604 0.12835 C -0.18159 0.12557 -0.18298 0.12604 -0.18697 0.12673 C -0.19895 0.14408 -0.19704 0.13205 -0.19496 0.1487 " pathEditMode="relative" rAng="-2129985" ptsTypes="fffffffffffffffffA">
                                      <p:cBhvr>
                                        <p:cTn id="4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00" y="9400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1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8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3" grpId="1" animBg="1"/>
      <p:bldP spid="5" grpId="0"/>
      <p:bldP spid="7" grpId="0" animBg="1"/>
      <p:bldP spid="7" grpId="1" animBg="1"/>
      <p:bldP spid="7" grpId="2" animBg="1"/>
      <p:bldP spid="7" grpId="3" animBg="1"/>
      <p:bldP spid="8" grpId="0" animBg="1"/>
      <p:bldP spid="8" grpId="1" animBg="1"/>
      <p:bldP spid="9" grpId="0" animBg="1"/>
      <p:bldP spid="9" grpId="1" animBg="1"/>
      <p:bldP spid="9" grpId="2" animBg="1"/>
      <p:bldP spid="11" grpId="0"/>
      <p:bldP spid="12" grpId="0"/>
      <p:bldP spid="12" grpId="1"/>
      <p:bldP spid="13" grpId="0" animBg="1"/>
      <p:bldP spid="13" grpId="1" animBg="1"/>
      <p:bldP spid="14" grpId="0"/>
      <p:bldP spid="14" grpId="1"/>
      <p:bldP spid="15" grpId="0"/>
      <p:bldP spid="15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86000" y="2187029"/>
            <a:ext cx="457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400" b="1" dirty="0" smtClean="0"/>
              <a:t>Thank You</a:t>
            </a:r>
            <a:endParaRPr 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6903538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 bwMode="auto">
        <a:noFill/>
        <a:ln w="9525">
          <a:noFill/>
          <a:miter lim="800000"/>
          <a:headEnd/>
          <a:tailEnd/>
        </a:ln>
        <a:effectLst/>
      </a:spPr>
      <a:bodyPr wrap="square">
        <a:spAutoFit/>
      </a:bodyPr>
      <a:lstStyle>
        <a:defPPr algn="ctr" eaLnBrk="1" hangingPunct="1">
          <a:spcBef>
            <a:spcPct val="50000"/>
          </a:spcBef>
          <a:defRPr kumimoji="1" dirty="0" smtClean="0">
            <a:solidFill>
              <a:srgbClr val="000099"/>
            </a:solidFill>
            <a:latin typeface="Bookman Old Style" pitchFamily="18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6881</TotalTime>
  <Words>267</Words>
  <Application>Microsoft Office PowerPoint</Application>
  <PresentationFormat>On-screen Show (16:9)</PresentationFormat>
  <Paragraphs>65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Arial</vt:lpstr>
      <vt:lpstr>Boink LET</vt:lpstr>
      <vt:lpstr>Bookman Old Style</vt:lpstr>
      <vt:lpstr>Calibri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T.S BORA</cp:lastModifiedBy>
  <cp:revision>777</cp:revision>
  <dcterms:created xsi:type="dcterms:W3CDTF">2013-07-31T12:47:49Z</dcterms:created>
  <dcterms:modified xsi:type="dcterms:W3CDTF">2022-04-24T13:11:10Z</dcterms:modified>
</cp:coreProperties>
</file>